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8" r:id="rId2"/>
    <p:sldId id="260" r:id="rId3"/>
    <p:sldId id="278" r:id="rId4"/>
    <p:sldId id="279" r:id="rId5"/>
    <p:sldId id="280" r:id="rId6"/>
    <p:sldId id="281" r:id="rId7"/>
    <p:sldId id="283" r:id="rId8"/>
    <p:sldId id="282" r:id="rId9"/>
    <p:sldId id="284" r:id="rId10"/>
    <p:sldId id="299" r:id="rId11"/>
    <p:sldId id="285" r:id="rId12"/>
    <p:sldId id="286" r:id="rId13"/>
    <p:sldId id="300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8" r:id="rId23"/>
    <p:sldId id="296" r:id="rId24"/>
    <p:sldId id="295" r:id="rId25"/>
    <p:sldId id="297" r:id="rId26"/>
    <p:sldId id="264" r:id="rId27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나눔스퀘어_ac Bold" panose="020B0600000101010101" pitchFamily="50" charset="-127"/>
      <p:bold r:id="rId30"/>
    </p:embeddedFont>
    <p:embeddedFont>
      <p:font typeface="나눔스퀘어_ac ExtraBold" panose="020B0600000101010101" pitchFamily="50" charset="-127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94B"/>
    <a:srgbClr val="6A83C7"/>
    <a:srgbClr val="0D1E53"/>
    <a:srgbClr val="F3ABE5"/>
    <a:srgbClr val="EB79D5"/>
    <a:srgbClr val="344E98"/>
    <a:srgbClr val="283C75"/>
    <a:srgbClr val="E8EEFD"/>
    <a:srgbClr val="11276D"/>
    <a:srgbClr val="0F23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39" autoAdjust="0"/>
    <p:restoredTop sz="84426" autoAdjust="0"/>
  </p:normalViewPr>
  <p:slideViewPr>
    <p:cSldViewPr snapToGrid="0">
      <p:cViewPr varScale="1">
        <p:scale>
          <a:sx n="53" d="100"/>
          <a:sy n="53" d="100"/>
        </p:scale>
        <p:origin x="93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나 요셉" userId="5e438dd1ea068390" providerId="LiveId" clId="{1F2082A8-9858-49AB-95EA-5444811798DE}"/>
    <pc:docChg chg="undo custSel addSld modSld sldOrd">
      <pc:chgData name="나 요셉" userId="5e438dd1ea068390" providerId="LiveId" clId="{1F2082A8-9858-49AB-95EA-5444811798DE}" dt="2022-03-17T05:45:40.222" v="1071" actId="1076"/>
      <pc:docMkLst>
        <pc:docMk/>
      </pc:docMkLst>
      <pc:sldChg chg="delSp modSp mod">
        <pc:chgData name="나 요셉" userId="5e438dd1ea068390" providerId="LiveId" clId="{1F2082A8-9858-49AB-95EA-5444811798DE}" dt="2022-03-17T05:43:07.955" v="1069"/>
        <pc:sldMkLst>
          <pc:docMk/>
          <pc:sldMk cId="2243515326" sldId="260"/>
        </pc:sldMkLst>
        <pc:spChg chg="del mod">
          <ac:chgData name="나 요셉" userId="5e438dd1ea068390" providerId="LiveId" clId="{1F2082A8-9858-49AB-95EA-5444811798DE}" dt="2022-03-17T05:43:07.954" v="1067"/>
          <ac:spMkLst>
            <pc:docMk/>
            <pc:sldMk cId="2243515326" sldId="260"/>
            <ac:spMk id="109" creationId="{55CD8B8E-EBAE-4C3F-AFB9-D15E66CCC1A8}"/>
          </ac:spMkLst>
        </pc:spChg>
        <pc:spChg chg="del mod">
          <ac:chgData name="나 요셉" userId="5e438dd1ea068390" providerId="LiveId" clId="{1F2082A8-9858-49AB-95EA-5444811798DE}" dt="2022-03-17T05:43:07.955" v="1069"/>
          <ac:spMkLst>
            <pc:docMk/>
            <pc:sldMk cId="2243515326" sldId="260"/>
            <ac:spMk id="110" creationId="{73527FC5-AF7A-417A-AEBB-F4DB8820FCEF}"/>
          </ac:spMkLst>
        </pc:spChg>
      </pc:sldChg>
      <pc:sldChg chg="modSp mod">
        <pc:chgData name="나 요셉" userId="5e438dd1ea068390" providerId="LiveId" clId="{1F2082A8-9858-49AB-95EA-5444811798DE}" dt="2022-03-17T05:45:40.222" v="1071" actId="1076"/>
        <pc:sldMkLst>
          <pc:docMk/>
          <pc:sldMk cId="1230745525" sldId="279"/>
        </pc:sldMkLst>
        <pc:spChg chg="mod">
          <ac:chgData name="나 요셉" userId="5e438dd1ea068390" providerId="LiveId" clId="{1F2082A8-9858-49AB-95EA-5444811798DE}" dt="2022-03-17T05:45:40.222" v="1071" actId="1076"/>
          <ac:spMkLst>
            <pc:docMk/>
            <pc:sldMk cId="1230745525" sldId="279"/>
            <ac:spMk id="20" creationId="{E07F3FB3-D4AD-4D19-8651-F4449E989271}"/>
          </ac:spMkLst>
        </pc:spChg>
      </pc:sldChg>
      <pc:sldChg chg="modSp mod">
        <pc:chgData name="나 요셉" userId="5e438dd1ea068390" providerId="LiveId" clId="{1F2082A8-9858-49AB-95EA-5444811798DE}" dt="2022-03-16T15:06:46.786" v="1014" actId="255"/>
        <pc:sldMkLst>
          <pc:docMk/>
          <pc:sldMk cId="3720790787" sldId="281"/>
        </pc:sldMkLst>
        <pc:spChg chg="mod">
          <ac:chgData name="나 요셉" userId="5e438dd1ea068390" providerId="LiveId" clId="{1F2082A8-9858-49AB-95EA-5444811798DE}" dt="2022-03-16T15:06:46.786" v="1014" actId="255"/>
          <ac:spMkLst>
            <pc:docMk/>
            <pc:sldMk cId="3720790787" sldId="281"/>
            <ac:spMk id="20" creationId="{E07F3FB3-D4AD-4D19-8651-F4449E989271}"/>
          </ac:spMkLst>
        </pc:spChg>
      </pc:sldChg>
      <pc:sldChg chg="modSp mod">
        <pc:chgData name="나 요셉" userId="5e438dd1ea068390" providerId="LiveId" clId="{1F2082A8-9858-49AB-95EA-5444811798DE}" dt="2022-03-16T15:07:08.099" v="1016" actId="1076"/>
        <pc:sldMkLst>
          <pc:docMk/>
          <pc:sldMk cId="2835002007" sldId="283"/>
        </pc:sldMkLst>
        <pc:spChg chg="mod">
          <ac:chgData name="나 요셉" userId="5e438dd1ea068390" providerId="LiveId" clId="{1F2082A8-9858-49AB-95EA-5444811798DE}" dt="2022-03-16T15:07:08.099" v="1016" actId="1076"/>
          <ac:spMkLst>
            <pc:docMk/>
            <pc:sldMk cId="2835002007" sldId="283"/>
            <ac:spMk id="95" creationId="{58891964-8AE2-4EF1-8ABA-4467E16BAFC7}"/>
          </ac:spMkLst>
        </pc:spChg>
      </pc:sldChg>
      <pc:sldChg chg="addSp delSp modSp mod">
        <pc:chgData name="나 요셉" userId="5e438dd1ea068390" providerId="LiveId" clId="{1F2082A8-9858-49AB-95EA-5444811798DE}" dt="2022-03-16T14:35:17.336" v="2" actId="20577"/>
        <pc:sldMkLst>
          <pc:docMk/>
          <pc:sldMk cId="1162496988" sldId="284"/>
        </pc:sldMkLst>
        <pc:spChg chg="mod">
          <ac:chgData name="나 요셉" userId="5e438dd1ea068390" providerId="LiveId" clId="{1F2082A8-9858-49AB-95EA-5444811798DE}" dt="2022-03-16T14:35:17.336" v="2" actId="20577"/>
          <ac:spMkLst>
            <pc:docMk/>
            <pc:sldMk cId="1162496988" sldId="284"/>
            <ac:spMk id="95" creationId="{58891964-8AE2-4EF1-8ABA-4467E16BAFC7}"/>
          </ac:spMkLst>
        </pc:spChg>
        <pc:picChg chg="add del">
          <ac:chgData name="나 요셉" userId="5e438dd1ea068390" providerId="LiveId" clId="{1F2082A8-9858-49AB-95EA-5444811798DE}" dt="2022-03-16T14:35:13.950" v="1" actId="478"/>
          <ac:picMkLst>
            <pc:docMk/>
            <pc:sldMk cId="1162496988" sldId="284"/>
            <ac:picMk id="56" creationId="{2817E8BB-09CB-4D43-94C7-A2DCE12110EF}"/>
          </ac:picMkLst>
        </pc:picChg>
      </pc:sldChg>
      <pc:sldChg chg="modSp mod">
        <pc:chgData name="나 요셉" userId="5e438dd1ea068390" providerId="LiveId" clId="{1F2082A8-9858-49AB-95EA-5444811798DE}" dt="2022-03-16T14:45:14.188" v="36"/>
        <pc:sldMkLst>
          <pc:docMk/>
          <pc:sldMk cId="2014699092" sldId="285"/>
        </pc:sldMkLst>
        <pc:spChg chg="mod">
          <ac:chgData name="나 요셉" userId="5e438dd1ea068390" providerId="LiveId" clId="{1F2082A8-9858-49AB-95EA-5444811798DE}" dt="2022-03-16T14:45:14.188" v="36"/>
          <ac:spMkLst>
            <pc:docMk/>
            <pc:sldMk cId="2014699092" sldId="285"/>
            <ac:spMk id="95" creationId="{58891964-8AE2-4EF1-8ABA-4467E16BAFC7}"/>
          </ac:spMkLst>
        </pc:spChg>
      </pc:sldChg>
      <pc:sldChg chg="modSp mod">
        <pc:chgData name="나 요셉" userId="5e438dd1ea068390" providerId="LiveId" clId="{1F2082A8-9858-49AB-95EA-5444811798DE}" dt="2022-03-16T14:49:32.014" v="74" actId="20577"/>
        <pc:sldMkLst>
          <pc:docMk/>
          <pc:sldMk cId="672717884" sldId="286"/>
        </pc:sldMkLst>
        <pc:graphicFrameChg chg="mod modGraphic">
          <ac:chgData name="나 요셉" userId="5e438dd1ea068390" providerId="LiveId" clId="{1F2082A8-9858-49AB-95EA-5444811798DE}" dt="2022-03-16T14:49:32.014" v="74" actId="20577"/>
          <ac:graphicFrameMkLst>
            <pc:docMk/>
            <pc:sldMk cId="672717884" sldId="286"/>
            <ac:graphicFrameMk id="3" creationId="{4931B20D-2D1B-4F83-9775-881800BC72D8}"/>
          </ac:graphicFrameMkLst>
        </pc:graphicFrameChg>
      </pc:sldChg>
      <pc:sldChg chg="modSp mod">
        <pc:chgData name="나 요셉" userId="5e438dd1ea068390" providerId="LiveId" clId="{1F2082A8-9858-49AB-95EA-5444811798DE}" dt="2022-03-16T15:10:02.283" v="1018" actId="20577"/>
        <pc:sldMkLst>
          <pc:docMk/>
          <pc:sldMk cId="4236221431" sldId="291"/>
        </pc:sldMkLst>
        <pc:spChg chg="mod">
          <ac:chgData name="나 요셉" userId="5e438dd1ea068390" providerId="LiveId" clId="{1F2082A8-9858-49AB-95EA-5444811798DE}" dt="2022-03-16T15:10:02.283" v="1018" actId="20577"/>
          <ac:spMkLst>
            <pc:docMk/>
            <pc:sldMk cId="4236221431" sldId="291"/>
            <ac:spMk id="95" creationId="{58891964-8AE2-4EF1-8ABA-4467E16BAFC7}"/>
          </ac:spMkLst>
        </pc:spChg>
      </pc:sldChg>
      <pc:sldChg chg="modSp mod">
        <pc:chgData name="나 요셉" userId="5e438dd1ea068390" providerId="LiveId" clId="{1F2082A8-9858-49AB-95EA-5444811798DE}" dt="2022-03-16T15:26:47.565" v="1045"/>
        <pc:sldMkLst>
          <pc:docMk/>
          <pc:sldMk cId="1821343356" sldId="294"/>
        </pc:sldMkLst>
        <pc:spChg chg="mod">
          <ac:chgData name="나 요셉" userId="5e438dd1ea068390" providerId="LiveId" clId="{1F2082A8-9858-49AB-95EA-5444811798DE}" dt="2022-03-16T15:26:47.565" v="1045"/>
          <ac:spMkLst>
            <pc:docMk/>
            <pc:sldMk cId="1821343356" sldId="294"/>
            <ac:spMk id="62" creationId="{D127EABF-F13E-493D-BCDD-B476189721FC}"/>
          </ac:spMkLst>
        </pc:spChg>
      </pc:sldChg>
      <pc:sldChg chg="modSp">
        <pc:chgData name="나 요셉" userId="5e438dd1ea068390" providerId="LiveId" clId="{1F2082A8-9858-49AB-95EA-5444811798DE}" dt="2022-03-16T15:18:26.226" v="1022" actId="207"/>
        <pc:sldMkLst>
          <pc:docMk/>
          <pc:sldMk cId="3854217124" sldId="298"/>
        </pc:sldMkLst>
        <pc:spChg chg="mod">
          <ac:chgData name="나 요셉" userId="5e438dd1ea068390" providerId="LiveId" clId="{1F2082A8-9858-49AB-95EA-5444811798DE}" dt="2022-03-16T15:18:26.226" v="1022" actId="207"/>
          <ac:spMkLst>
            <pc:docMk/>
            <pc:sldMk cId="3854217124" sldId="298"/>
            <ac:spMk id="95" creationId="{58891964-8AE2-4EF1-8ABA-4467E16BAFC7}"/>
          </ac:spMkLst>
        </pc:spChg>
      </pc:sldChg>
      <pc:sldChg chg="modSp mod">
        <pc:chgData name="나 요셉" userId="5e438dd1ea068390" providerId="LiveId" clId="{1F2082A8-9858-49AB-95EA-5444811798DE}" dt="2022-03-16T14:36:13.704" v="21" actId="207"/>
        <pc:sldMkLst>
          <pc:docMk/>
          <pc:sldMk cId="585359856" sldId="299"/>
        </pc:sldMkLst>
        <pc:spChg chg="mod">
          <ac:chgData name="나 요셉" userId="5e438dd1ea068390" providerId="LiveId" clId="{1F2082A8-9858-49AB-95EA-5444811798DE}" dt="2022-03-16T14:36:13.704" v="21" actId="207"/>
          <ac:spMkLst>
            <pc:docMk/>
            <pc:sldMk cId="585359856" sldId="299"/>
            <ac:spMk id="95" creationId="{58891964-8AE2-4EF1-8ABA-4467E16BAFC7}"/>
          </ac:spMkLst>
        </pc:spChg>
        <pc:picChg chg="mod">
          <ac:chgData name="나 요셉" userId="5e438dd1ea068390" providerId="LiveId" clId="{1F2082A8-9858-49AB-95EA-5444811798DE}" dt="2022-03-16T14:36:02.534" v="20" actId="14100"/>
          <ac:picMkLst>
            <pc:docMk/>
            <pc:sldMk cId="585359856" sldId="299"/>
            <ac:picMk id="1026" creationId="{F8D6AC44-FB3B-43F0-8ED9-31CBCF1A4125}"/>
          </ac:picMkLst>
        </pc:picChg>
      </pc:sldChg>
      <pc:sldChg chg="addSp delSp modSp add mod ord">
        <pc:chgData name="나 요셉" userId="5e438dd1ea068390" providerId="LiveId" clId="{1F2082A8-9858-49AB-95EA-5444811798DE}" dt="2022-03-16T15:05:15.091" v="1012" actId="1076"/>
        <pc:sldMkLst>
          <pc:docMk/>
          <pc:sldMk cId="493214086" sldId="300"/>
        </pc:sldMkLst>
        <pc:spChg chg="add mod">
          <ac:chgData name="나 요셉" userId="5e438dd1ea068390" providerId="LiveId" clId="{1F2082A8-9858-49AB-95EA-5444811798DE}" dt="2022-03-16T15:03:39.122" v="894" actId="1076"/>
          <ac:spMkLst>
            <pc:docMk/>
            <pc:sldMk cId="493214086" sldId="300"/>
            <ac:spMk id="7" creationId="{2B30B021-22B7-409B-B4C6-12D8A6241BDA}"/>
          </ac:spMkLst>
        </pc:spChg>
        <pc:spChg chg="add del">
          <ac:chgData name="나 요셉" userId="5e438dd1ea068390" providerId="LiveId" clId="{1F2082A8-9858-49AB-95EA-5444811798DE}" dt="2022-03-16T15:03:35.964" v="893" actId="21"/>
          <ac:spMkLst>
            <pc:docMk/>
            <pc:sldMk cId="493214086" sldId="300"/>
            <ac:spMk id="8" creationId="{5CF72AB6-95B7-4E84-8B2C-DD30CEFE6D86}"/>
          </ac:spMkLst>
        </pc:spChg>
        <pc:spChg chg="add mod">
          <ac:chgData name="나 요셉" userId="5e438dd1ea068390" providerId="LiveId" clId="{1F2082A8-9858-49AB-95EA-5444811798DE}" dt="2022-03-16T15:04:18.242" v="949" actId="1076"/>
          <ac:spMkLst>
            <pc:docMk/>
            <pc:sldMk cId="493214086" sldId="300"/>
            <ac:spMk id="9" creationId="{1C1BFAA2-8FE7-4FBD-A280-26D1058014D5}"/>
          </ac:spMkLst>
        </pc:spChg>
        <pc:spChg chg="add mod">
          <ac:chgData name="나 요셉" userId="5e438dd1ea068390" providerId="LiveId" clId="{1F2082A8-9858-49AB-95EA-5444811798DE}" dt="2022-03-16T15:05:15.091" v="1012" actId="1076"/>
          <ac:spMkLst>
            <pc:docMk/>
            <pc:sldMk cId="493214086" sldId="300"/>
            <ac:spMk id="12" creationId="{C409C1D7-5A4B-4BCD-B4C0-9A54BDD13C5A}"/>
          </ac:spMkLst>
        </pc:spChg>
        <pc:spChg chg="mod">
          <ac:chgData name="나 요셉" userId="5e438dd1ea068390" providerId="LiveId" clId="{1F2082A8-9858-49AB-95EA-5444811798DE}" dt="2022-03-16T14:53:56.203" v="105"/>
          <ac:spMkLst>
            <pc:docMk/>
            <pc:sldMk cId="493214086" sldId="300"/>
            <ac:spMk id="20" creationId="{E07F3FB3-D4AD-4D19-8651-F4449E989271}"/>
          </ac:spMkLst>
        </pc:spChg>
        <pc:spChg chg="mod">
          <ac:chgData name="나 요셉" userId="5e438dd1ea068390" providerId="LiveId" clId="{1F2082A8-9858-49AB-95EA-5444811798DE}" dt="2022-03-16T14:57:39.725" v="860" actId="207"/>
          <ac:spMkLst>
            <pc:docMk/>
            <pc:sldMk cId="493214086" sldId="300"/>
            <ac:spMk id="95" creationId="{58891964-8AE2-4EF1-8ABA-4467E16BAFC7}"/>
          </ac:spMkLst>
        </pc:spChg>
        <pc:picChg chg="add mod">
          <ac:chgData name="나 요셉" userId="5e438dd1ea068390" providerId="LiveId" clId="{1F2082A8-9858-49AB-95EA-5444811798DE}" dt="2022-03-16T14:59:50.619" v="863" actId="1076"/>
          <ac:picMkLst>
            <pc:docMk/>
            <pc:sldMk cId="493214086" sldId="300"/>
            <ac:picMk id="56" creationId="{53D2D1F4-FD41-4BAD-8E7E-ED48197EE3A9}"/>
          </ac:picMkLst>
        </pc:picChg>
        <pc:cxnChg chg="add del">
          <ac:chgData name="나 요셉" userId="5e438dd1ea068390" providerId="LiveId" clId="{1F2082A8-9858-49AB-95EA-5444811798DE}" dt="2022-03-16T15:01:39.163" v="865" actId="11529"/>
          <ac:cxnSpMkLst>
            <pc:docMk/>
            <pc:sldMk cId="493214086" sldId="300"/>
            <ac:cxnSpMk id="4" creationId="{E5ABFCD3-4DA4-4C6B-BD95-CCD5C82355EF}"/>
          </ac:cxnSpMkLst>
        </pc:cxnChg>
        <pc:cxnChg chg="add del mod">
          <ac:chgData name="나 요셉" userId="5e438dd1ea068390" providerId="LiveId" clId="{1F2082A8-9858-49AB-95EA-5444811798DE}" dt="2022-03-16T15:02:45.729" v="876" actId="21"/>
          <ac:cxnSpMkLst>
            <pc:docMk/>
            <pc:sldMk cId="493214086" sldId="300"/>
            <ac:cxnSpMk id="6" creationId="{4E02C3B9-64C2-4B83-B0FB-AB078B80C329}"/>
          </ac:cxnSpMkLst>
        </pc:cxnChg>
        <pc:cxnChg chg="add mod">
          <ac:chgData name="나 요셉" userId="5e438dd1ea068390" providerId="LiveId" clId="{1F2082A8-9858-49AB-95EA-5444811798DE}" dt="2022-03-16T15:04:31.802" v="952" actId="208"/>
          <ac:cxnSpMkLst>
            <pc:docMk/>
            <pc:sldMk cId="493214086" sldId="300"/>
            <ac:cxnSpMk id="11" creationId="{91DCA7FC-388B-41DA-B131-C2CCDEAC246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D577E-82F0-45F2-89CE-C679EFEA38A1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9769FD-EE96-4FD0-A44F-1DF5FD260A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80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064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5860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690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00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9234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22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383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23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4068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882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56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548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30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9848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5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811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Ax1 + bx2 </a:t>
            </a:r>
            <a:r>
              <a:rPr lang="ko-KR" altLang="en-US" dirty="0"/>
              <a:t>라는 가중치 </a:t>
            </a:r>
            <a:r>
              <a:rPr lang="en-US" altLang="ko-KR" dirty="0"/>
              <a:t>a, b </a:t>
            </a:r>
            <a:r>
              <a:rPr lang="ko-KR" altLang="en-US" dirty="0"/>
              <a:t>에 대한 단층 </a:t>
            </a:r>
            <a:r>
              <a:rPr lang="ko-KR" altLang="en-US" dirty="0" err="1"/>
              <a:t>퍼셉트론이</a:t>
            </a:r>
            <a:r>
              <a:rPr lang="ko-KR" altLang="en-US" dirty="0"/>
              <a:t> 형성될 때 영역은 저 </a:t>
            </a:r>
            <a:r>
              <a:rPr lang="en-US" altLang="ko-KR" dirty="0"/>
              <a:t>Ax1+bx2 </a:t>
            </a:r>
            <a:r>
              <a:rPr lang="ko-KR" altLang="en-US" dirty="0"/>
              <a:t>직선 안에서 형성된다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Sigmoid </a:t>
            </a:r>
            <a:r>
              <a:rPr lang="ko-KR" altLang="en-US" dirty="0"/>
              <a:t>함수의 꼴</a:t>
            </a:r>
            <a:r>
              <a:rPr lang="en-US" altLang="ko-KR" dirty="0"/>
              <a:t>..</a:t>
            </a:r>
          </a:p>
          <a:p>
            <a:r>
              <a:rPr lang="en-US" altLang="ko-KR" dirty="0" err="1"/>
              <a:t>Geogebra</a:t>
            </a:r>
            <a:r>
              <a:rPr lang="en-US" altLang="ko-KR" dirty="0"/>
              <a:t> </a:t>
            </a:r>
            <a:r>
              <a:rPr lang="ko-KR" altLang="en-US" dirty="0"/>
              <a:t>이용해보기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38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210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906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96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9769FD-EE96-4FD0-A44F-1DF5FD260A5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951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6E730A-3FDC-4F1A-8F8D-D47C3EEA8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6B1E86-0746-4768-8672-210B204514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3B9BF3-4DAE-4BBC-9622-653F97303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8DD8E-D723-4F27-9F7C-1BFF49C3C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320C6-43C9-4627-9239-53083B1E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0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D7290-E057-4635-8447-61144518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DB2D41-FD39-4857-A2BC-BC7A3F363C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8912DE-4403-4E83-B140-48D22D8BB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30465D-2522-4C6E-B448-0681935EE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913DB-7B7B-4FA8-91E8-302E5256A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349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700DAA-8352-4831-AE2D-B423A21CDA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525631-1EE2-4F79-98BF-74285C410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C3FE03-6D95-4F29-A5A9-E39CBF83D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962B96-F7E3-4311-8A5E-1D8DCF59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9F68C9-F61C-4DF1-B525-E80BDBB24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45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0F26A-59CF-49D7-8DE3-36C7B969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3E83FA-E64D-4325-A83A-4CBF673D5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85588-3D89-41AE-92C0-0B3CCAC98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8A374-1857-40CF-BFBA-7813BE084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BABE07-B9CE-47A5-9AEB-D5DFFCFA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345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A3375-9BC3-42AE-BA7F-2DC0B6D12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18B2FE-4DB0-463C-B4D9-387139D69C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BC837F-5FF2-49DB-8562-D70F24EA7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0BF3A1-E936-4EBC-AA83-0679ADDD0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832972-19E4-4311-8C31-00213F7B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683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5D37E0-694D-42E4-A362-D900B2C41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E264B3-1801-4AA4-A36D-B84042DD3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9E6747-E13E-4EBC-87A3-0831EC7E8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1C1DD-EF0C-4264-963A-A85AB04EE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D43648-2272-47D3-90C3-BFC28CED4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8C6B2-9586-46C4-B560-0BD88AF70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782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5A0C8-111A-41DF-AF79-BC94D6373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BEB0EF-3A2E-473F-8774-B023D7239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E3E2B3-DCED-4192-B643-563A4A5ACE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416795-120F-4665-8CE8-CF1D68930F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33D7DF0-69FB-4BE1-9DBE-1F3DBAF439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880507-F8E2-4431-AE4C-0EDAEE5D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8626563-093A-44FA-8D9E-E474F1F9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71487D-D570-4FA7-9B3D-4E037F75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293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6230D5-BA70-46E7-953D-DF137AB57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539A47-7F1E-465C-B281-5667FF376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763163-F9DD-47F6-B753-6750E9D14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B0DE38-F58F-40BC-8D21-45658537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00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8C95155-5F3A-462E-8EE7-0EF4712C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C6EFBAE-EA84-4DAB-9415-E49A29F3B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E89ED1-F0F0-4E83-93B4-5ABBEB833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230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10013-E7E3-4276-8668-2F0CFBA96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692A70-9FE5-49D3-8D30-A164E7C4E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326347-EBEB-4459-9D8C-9E12CA6CEA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807A5-C730-4676-B2B4-5167069C9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859473-04A0-45F6-B36C-5DB651A2E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290982-4B6C-4EBE-A832-067BEA283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77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5D02D-631D-46BD-A996-030E8C72C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74595-590F-4374-9010-1B6CCCAA8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E1428-B3BD-47E2-8B26-1C18CE686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8D3DF5-6C7D-4C47-AD73-9AC96C8E2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255A4B-3EFB-41C7-BA34-384A7438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9980A3-CE73-470A-9C32-2496C4CB1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93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BE1A5E-77EE-446A-9AB4-5972C93B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AE80B3-1FC6-483C-B425-6F7B90183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59319-C27C-43E5-96DF-1CA60655FC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E8F0E-8C98-45D6-83E4-514FFC23272B}" type="datetimeFigureOut">
              <a:rPr lang="ko-KR" altLang="en-US" smtClean="0"/>
              <a:t>2022-03-17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F58917-05F5-4CB0-AAE9-533C0C6595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5897FD-87D7-4DF7-B56D-7CE492FD3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E4574-ABA0-400E-A416-E9F0C779DB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18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3.png"/><Relationship Id="rId5" Type="http://schemas.openxmlformats.org/officeDocument/2006/relationships/image" Target="../media/image36.png"/><Relationship Id="rId10" Type="http://schemas.openxmlformats.org/officeDocument/2006/relationships/image" Target="../media/image42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3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kdytpq.github.io/%EA%B8%B0%EC%B4%88%ED%86%B5%EA%B3%84/logistic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63.png"/><Relationship Id="rId4" Type="http://schemas.openxmlformats.org/officeDocument/2006/relationships/hyperlink" Target="https://chacha95.github.io/2019-04-04-logit/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ngeloyeo.github.io/2020/08/16/gradient_descent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hangeul.naver.com/font" TargetMode="External"/><Relationship Id="rId4" Type="http://schemas.openxmlformats.org/officeDocument/2006/relationships/hyperlink" Target="https://wikidocs.net/35476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91A3E8D0-100E-41FB-A90B-363484C3C20B}"/>
              </a:ext>
            </a:extLst>
          </p:cNvPr>
          <p:cNvSpPr>
            <a:spLocks noChangeAspect="1"/>
          </p:cNvSpPr>
          <p:nvPr/>
        </p:nvSpPr>
        <p:spPr>
          <a:xfrm>
            <a:off x="-2996942" y="-3293489"/>
            <a:ext cx="9676947" cy="9676947"/>
          </a:xfrm>
          <a:prstGeom prst="flowChartConnector">
            <a:avLst/>
          </a:prstGeom>
          <a:solidFill>
            <a:schemeClr val="bg1">
              <a:lumMod val="85000"/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A8F6287E-53B4-4816-9211-C3890F3FE19B}"/>
              </a:ext>
            </a:extLst>
          </p:cNvPr>
          <p:cNvSpPr>
            <a:spLocks noChangeAspect="1"/>
          </p:cNvSpPr>
          <p:nvPr/>
        </p:nvSpPr>
        <p:spPr>
          <a:xfrm>
            <a:off x="10330649" y="1284348"/>
            <a:ext cx="6484561" cy="6484561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12CD9424-15B7-4218-B485-45D012561FF7}"/>
              </a:ext>
            </a:extLst>
          </p:cNvPr>
          <p:cNvSpPr>
            <a:spLocks noChangeAspect="1"/>
          </p:cNvSpPr>
          <p:nvPr/>
        </p:nvSpPr>
        <p:spPr>
          <a:xfrm>
            <a:off x="7998115" y="4464378"/>
            <a:ext cx="4787244" cy="4787244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2D696E-F000-43B2-95B4-5062F7DE5E25}"/>
              </a:ext>
            </a:extLst>
          </p:cNvPr>
          <p:cNvSpPr/>
          <p:nvPr/>
        </p:nvSpPr>
        <p:spPr>
          <a:xfrm rot="970766">
            <a:off x="-1505454" y="4534041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D58296-1198-4694-9A8B-6CEF96DB1722}"/>
              </a:ext>
            </a:extLst>
          </p:cNvPr>
          <p:cNvSpPr/>
          <p:nvPr/>
        </p:nvSpPr>
        <p:spPr>
          <a:xfrm rot="970766">
            <a:off x="3344287" y="-1375149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593313" y="764279"/>
            <a:ext cx="69103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D&amp;A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Deep Session 2</a:t>
            </a:r>
            <a:r>
              <a:rPr lang="ko-KR" altLang="en-US" sz="4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차시</a:t>
            </a:r>
          </a:p>
          <a:p>
            <a:r>
              <a:rPr lang="ko-KR" altLang="en-US" sz="6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en-US" altLang="ko-KR" sz="6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6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endParaRPr lang="en-US" altLang="ko-KR" sz="6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B65459A5-DB60-45C4-AA19-779ADAB963F6}"/>
              </a:ext>
            </a:extLst>
          </p:cNvPr>
          <p:cNvSpPr>
            <a:spLocks noChangeAspect="1"/>
          </p:cNvSpPr>
          <p:nvPr/>
        </p:nvSpPr>
        <p:spPr>
          <a:xfrm>
            <a:off x="6295964" y="2964819"/>
            <a:ext cx="180000" cy="180000"/>
          </a:xfrm>
          <a:prstGeom prst="flowChartConnector">
            <a:avLst/>
          </a:prstGeom>
          <a:solidFill>
            <a:srgbClr val="6A8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7B1BC-ECCF-43D9-9DFF-81A4494A8C7C}"/>
              </a:ext>
            </a:extLst>
          </p:cNvPr>
          <p:cNvSpPr txBox="1"/>
          <p:nvPr/>
        </p:nvSpPr>
        <p:spPr>
          <a:xfrm>
            <a:off x="1131969" y="6292302"/>
            <a:ext cx="247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 </a:t>
            </a:r>
            <a:r>
              <a:rPr lang="ko-KR" altLang="en-US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분석 학회 </a:t>
            </a:r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D&amp;A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CF09B1-DE29-4042-A98A-7287732147E8}"/>
              </a:ext>
            </a:extLst>
          </p:cNvPr>
          <p:cNvGrpSpPr>
            <a:grpSpLocks noChangeAspect="1"/>
          </p:cNvGrpSpPr>
          <p:nvPr/>
        </p:nvGrpSpPr>
        <p:grpSpPr>
          <a:xfrm>
            <a:off x="793203" y="6302412"/>
            <a:ext cx="298079" cy="284061"/>
            <a:chOff x="3139440" y="2192020"/>
            <a:chExt cx="2646680" cy="2522220"/>
          </a:xfrm>
          <a:solidFill>
            <a:schemeClr val="bg1">
              <a:alpha val="90000"/>
            </a:schemeClr>
          </a:solidFill>
        </p:grpSpPr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4E39F7E4-999B-4F07-8FCA-9F5959617869}"/>
                </a:ext>
              </a:extLst>
            </p:cNvPr>
            <p:cNvSpPr/>
            <p:nvPr/>
          </p:nvSpPr>
          <p:spPr>
            <a:xfrm>
              <a:off x="3977640" y="303276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63736829-3C00-45AB-9AFC-68C50100137C}"/>
                </a:ext>
              </a:extLst>
            </p:cNvPr>
            <p:cNvSpPr/>
            <p:nvPr/>
          </p:nvSpPr>
          <p:spPr>
            <a:xfrm>
              <a:off x="4363720" y="368300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C2EA26F9-B0A5-4EBD-AFA1-2D65DAB43FD2}"/>
                </a:ext>
              </a:extLst>
            </p:cNvPr>
            <p:cNvSpPr/>
            <p:nvPr/>
          </p:nvSpPr>
          <p:spPr>
            <a:xfrm>
              <a:off x="5440680" y="325628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형: 비어 있음 20">
              <a:extLst>
                <a:ext uri="{FF2B5EF4-FFF2-40B4-BE49-F238E27FC236}">
                  <a16:creationId xmlns:a16="http://schemas.microsoft.com/office/drawing/2014/main" id="{016CF017-A25C-4E84-92C3-52B4B7BAEC12}"/>
                </a:ext>
              </a:extLst>
            </p:cNvPr>
            <p:cNvSpPr/>
            <p:nvPr/>
          </p:nvSpPr>
          <p:spPr>
            <a:xfrm>
              <a:off x="4729480" y="21920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9021FE06-35D4-4853-A2E4-5A6E038B4F09}"/>
                </a:ext>
              </a:extLst>
            </p:cNvPr>
            <p:cNvSpPr/>
            <p:nvPr/>
          </p:nvSpPr>
          <p:spPr>
            <a:xfrm>
              <a:off x="3421380" y="24714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BFD22BA5-7D8F-45CB-8E3D-DF6EAB38D6E4}"/>
                </a:ext>
              </a:extLst>
            </p:cNvPr>
            <p:cNvSpPr/>
            <p:nvPr/>
          </p:nvSpPr>
          <p:spPr>
            <a:xfrm>
              <a:off x="3251200" y="393065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1E1E30A5-8256-4F75-A465-35CE382AA776}"/>
                </a:ext>
              </a:extLst>
            </p:cNvPr>
            <p:cNvSpPr/>
            <p:nvPr/>
          </p:nvSpPr>
          <p:spPr>
            <a:xfrm>
              <a:off x="5217160" y="4080510"/>
              <a:ext cx="232410" cy="23241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형: 비어 있음 24">
              <a:extLst>
                <a:ext uri="{FF2B5EF4-FFF2-40B4-BE49-F238E27FC236}">
                  <a16:creationId xmlns:a16="http://schemas.microsoft.com/office/drawing/2014/main" id="{2C8D7F9E-E7AE-43BC-9A49-746772659643}"/>
                </a:ext>
              </a:extLst>
            </p:cNvPr>
            <p:cNvSpPr/>
            <p:nvPr/>
          </p:nvSpPr>
          <p:spPr>
            <a:xfrm>
              <a:off x="4927600" y="304800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형: 비어 있음 25">
              <a:extLst>
                <a:ext uri="{FF2B5EF4-FFF2-40B4-BE49-F238E27FC236}">
                  <a16:creationId xmlns:a16="http://schemas.microsoft.com/office/drawing/2014/main" id="{D744F07E-7C34-4DF0-A910-3253DC05A02A}"/>
                </a:ext>
              </a:extLst>
            </p:cNvPr>
            <p:cNvSpPr/>
            <p:nvPr/>
          </p:nvSpPr>
          <p:spPr>
            <a:xfrm>
              <a:off x="3528060" y="323088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045EC117-A1FD-4032-A8BA-A4417C452973}"/>
                </a:ext>
              </a:extLst>
            </p:cNvPr>
            <p:cNvSpPr/>
            <p:nvPr/>
          </p:nvSpPr>
          <p:spPr>
            <a:xfrm>
              <a:off x="3139440" y="313436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형: 비어 있음 27">
              <a:extLst>
                <a:ext uri="{FF2B5EF4-FFF2-40B4-BE49-F238E27FC236}">
                  <a16:creationId xmlns:a16="http://schemas.microsoft.com/office/drawing/2014/main" id="{F9BF0BD9-7415-4A43-B6E6-2CA719302904}"/>
                </a:ext>
              </a:extLst>
            </p:cNvPr>
            <p:cNvSpPr/>
            <p:nvPr/>
          </p:nvSpPr>
          <p:spPr>
            <a:xfrm>
              <a:off x="4902200" y="390779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25B35B12-EDE4-494E-AED8-A30DA0301663}"/>
                </a:ext>
              </a:extLst>
            </p:cNvPr>
            <p:cNvSpPr/>
            <p:nvPr/>
          </p:nvSpPr>
          <p:spPr>
            <a:xfrm>
              <a:off x="4516120" y="4495800"/>
              <a:ext cx="218440" cy="218440"/>
            </a:xfrm>
            <a:prstGeom prst="donut">
              <a:avLst>
                <a:gd name="adj" fmla="val 255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CC8D3A-C476-40DD-86D6-28CDFBDE85BE}"/>
                </a:ext>
              </a:extLst>
            </p:cNvPr>
            <p:cNvSpPr/>
            <p:nvPr/>
          </p:nvSpPr>
          <p:spPr>
            <a:xfrm rot="20850940">
              <a:off x="3635779" y="2424663"/>
              <a:ext cx="1148929" cy="55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D25014-E427-4C5B-AA18-094513BD437F}"/>
                </a:ext>
              </a:extLst>
            </p:cNvPr>
            <p:cNvSpPr/>
            <p:nvPr/>
          </p:nvSpPr>
          <p:spPr>
            <a:xfrm rot="3329575">
              <a:off x="4686467" y="2815312"/>
              <a:ext cx="1099666" cy="55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E791ECF-C3CF-4696-B19E-04C60DF4660E}"/>
                </a:ext>
              </a:extLst>
            </p:cNvPr>
            <p:cNvSpPr/>
            <p:nvPr/>
          </p:nvSpPr>
          <p:spPr>
            <a:xfrm rot="21060585">
              <a:off x="3483235" y="3930307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60F801-6381-44D2-8D14-80C48C2B91D2}"/>
                </a:ext>
              </a:extLst>
            </p:cNvPr>
            <p:cNvSpPr/>
            <p:nvPr/>
          </p:nvSpPr>
          <p:spPr>
            <a:xfrm rot="20069408">
              <a:off x="4602173" y="3595560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2F7F76-5773-482D-8F4F-48BE53137003}"/>
                </a:ext>
              </a:extLst>
            </p:cNvPr>
            <p:cNvSpPr/>
            <p:nvPr/>
          </p:nvSpPr>
          <p:spPr>
            <a:xfrm rot="1424627">
              <a:off x="3436807" y="4329706"/>
              <a:ext cx="1145594" cy="589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D78910B-CBC2-436C-A794-F14229F627F1}"/>
                </a:ext>
              </a:extLst>
            </p:cNvPr>
            <p:cNvSpPr/>
            <p:nvPr/>
          </p:nvSpPr>
          <p:spPr>
            <a:xfrm rot="16905973">
              <a:off x="4031352" y="3062960"/>
              <a:ext cx="1346649" cy="51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A9C4365-54A6-4B57-B9E0-3B70F7827F1C}"/>
                </a:ext>
              </a:extLst>
            </p:cNvPr>
            <p:cNvSpPr/>
            <p:nvPr/>
          </p:nvSpPr>
          <p:spPr>
            <a:xfrm rot="18737762">
              <a:off x="3308766" y="3622159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1C5529E-A757-494A-B735-138B9FE4EA52}"/>
                </a:ext>
              </a:extLst>
            </p:cNvPr>
            <p:cNvSpPr/>
            <p:nvPr/>
          </p:nvSpPr>
          <p:spPr>
            <a:xfrm rot="18437980">
              <a:off x="4087417" y="2734041"/>
              <a:ext cx="873851" cy="571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E9EE01-476D-4DED-910B-B652274A7169}"/>
                </a:ext>
              </a:extLst>
            </p:cNvPr>
            <p:cNvSpPr/>
            <p:nvPr/>
          </p:nvSpPr>
          <p:spPr>
            <a:xfrm rot="17569850">
              <a:off x="5207839" y="3820893"/>
              <a:ext cx="568568" cy="55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BCC22A-BBD7-4A4F-8CA8-43D45383901D}"/>
                </a:ext>
              </a:extLst>
            </p:cNvPr>
            <p:cNvSpPr/>
            <p:nvPr/>
          </p:nvSpPr>
          <p:spPr>
            <a:xfrm rot="19729982">
              <a:off x="4654145" y="4392462"/>
              <a:ext cx="657870" cy="64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501E119-61DA-415D-8AFA-590510D14149}"/>
                </a:ext>
              </a:extLst>
            </p:cNvPr>
            <p:cNvSpPr/>
            <p:nvPr/>
          </p:nvSpPr>
          <p:spPr>
            <a:xfrm rot="17768337">
              <a:off x="3107743" y="2894908"/>
              <a:ext cx="520869" cy="5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F58F733-4B49-4CC4-8541-41FB376A35E5}"/>
                </a:ext>
              </a:extLst>
            </p:cNvPr>
            <p:cNvSpPr/>
            <p:nvPr/>
          </p:nvSpPr>
          <p:spPr>
            <a:xfrm rot="15587013">
              <a:off x="2935663" y="3599992"/>
              <a:ext cx="709047" cy="58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4BB535E-3391-44F7-ABFC-E8409C0A1108}"/>
                </a:ext>
              </a:extLst>
            </p:cNvPr>
            <p:cNvSpPr/>
            <p:nvPr/>
          </p:nvSpPr>
          <p:spPr>
            <a:xfrm rot="18898641">
              <a:off x="4955401" y="372518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999E605-6BA6-47D3-ADB1-C4606D768D62}"/>
                </a:ext>
              </a:extLst>
            </p:cNvPr>
            <p:cNvSpPr/>
            <p:nvPr/>
          </p:nvSpPr>
          <p:spPr>
            <a:xfrm rot="18009686">
              <a:off x="4558371" y="4277263"/>
              <a:ext cx="53282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4A25821-46F4-4D16-BF44-15BD6936D82F}"/>
                </a:ext>
              </a:extLst>
            </p:cNvPr>
            <p:cNvSpPr/>
            <p:nvPr/>
          </p:nvSpPr>
          <p:spPr>
            <a:xfrm rot="15630810">
              <a:off x="4280776" y="4245301"/>
              <a:ext cx="58302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D242493-1726-4AF5-B416-DB5CFDC374B3}"/>
                </a:ext>
              </a:extLst>
            </p:cNvPr>
            <p:cNvSpPr/>
            <p:nvPr/>
          </p:nvSpPr>
          <p:spPr>
            <a:xfrm rot="18210994">
              <a:off x="4487585" y="344580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09D3842-6EBA-4D61-A7DD-7AB0005FD0FF}"/>
                </a:ext>
              </a:extLst>
            </p:cNvPr>
            <p:cNvSpPr/>
            <p:nvPr/>
          </p:nvSpPr>
          <p:spPr>
            <a:xfrm rot="12573165">
              <a:off x="5042312" y="3254732"/>
              <a:ext cx="457406" cy="576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1992A6-FDC2-45CF-9717-EFC48B9697E3}"/>
                </a:ext>
              </a:extLst>
            </p:cNvPr>
            <p:cNvSpPr/>
            <p:nvPr/>
          </p:nvSpPr>
          <p:spPr>
            <a:xfrm rot="15489683">
              <a:off x="4619758" y="2730382"/>
              <a:ext cx="66485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832601D-3874-452B-99C2-6281934C2172}"/>
                </a:ext>
              </a:extLst>
            </p:cNvPr>
            <p:cNvSpPr/>
            <p:nvPr/>
          </p:nvSpPr>
          <p:spPr>
            <a:xfrm rot="14285222">
              <a:off x="4122560" y="3526308"/>
              <a:ext cx="465234" cy="476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CBB57C-30F5-42D4-8FDA-D936A1828FC3}"/>
                </a:ext>
              </a:extLst>
            </p:cNvPr>
            <p:cNvSpPr/>
            <p:nvPr/>
          </p:nvSpPr>
          <p:spPr>
            <a:xfrm rot="17478785">
              <a:off x="3211659" y="3641939"/>
              <a:ext cx="60277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59F528F-79E6-4F07-A92A-ABD31293A6BD}"/>
                </a:ext>
              </a:extLst>
            </p:cNvPr>
            <p:cNvSpPr/>
            <p:nvPr/>
          </p:nvSpPr>
          <p:spPr>
            <a:xfrm rot="13334319">
              <a:off x="3536614" y="2869439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08A841E-49AA-4899-8ACC-34400D72652B}"/>
                </a:ext>
              </a:extLst>
            </p:cNvPr>
            <p:cNvSpPr/>
            <p:nvPr/>
          </p:nvSpPr>
          <p:spPr>
            <a:xfrm rot="16028886">
              <a:off x="3318340" y="2952758"/>
              <a:ext cx="56340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77C793-5521-40E9-9D32-A9AC3273B76C}"/>
                </a:ext>
              </a:extLst>
            </p:cNvPr>
            <p:cNvSpPr/>
            <p:nvPr/>
          </p:nvSpPr>
          <p:spPr>
            <a:xfrm rot="20961323">
              <a:off x="3670503" y="3257345"/>
              <a:ext cx="343385" cy="4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C67A8AA-C3BC-428E-83C5-E57674A7E41B}"/>
                </a:ext>
              </a:extLst>
            </p:cNvPr>
            <p:cNvSpPr/>
            <p:nvPr/>
          </p:nvSpPr>
          <p:spPr>
            <a:xfrm rot="810598">
              <a:off x="3278748" y="3245860"/>
              <a:ext cx="26859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F669434-A6EA-495C-9546-0359145D1839}"/>
                </a:ext>
              </a:extLst>
            </p:cNvPr>
            <p:cNvSpPr/>
            <p:nvPr/>
          </p:nvSpPr>
          <p:spPr>
            <a:xfrm rot="737717">
              <a:off x="4691935" y="3912811"/>
              <a:ext cx="24300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7FE1108-504D-4A72-B062-402D4F952BC6}"/>
                </a:ext>
              </a:extLst>
            </p:cNvPr>
            <p:cNvSpPr/>
            <p:nvPr/>
          </p:nvSpPr>
          <p:spPr>
            <a:xfrm rot="1780540">
              <a:off x="5044186" y="4066573"/>
              <a:ext cx="243573" cy="48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2B9EABC-55CA-4225-B713-2468B553E056}"/>
              </a:ext>
            </a:extLst>
          </p:cNvPr>
          <p:cNvGrpSpPr>
            <a:grpSpLocks noChangeAspect="1"/>
          </p:cNvGrpSpPr>
          <p:nvPr/>
        </p:nvGrpSpPr>
        <p:grpSpPr>
          <a:xfrm>
            <a:off x="717285" y="814430"/>
            <a:ext cx="564623" cy="538071"/>
            <a:chOff x="3139440" y="2192020"/>
            <a:chExt cx="2646680" cy="2522220"/>
          </a:xfrm>
          <a:solidFill>
            <a:schemeClr val="bg1"/>
          </a:solidFill>
        </p:grpSpPr>
        <p:sp>
          <p:nvSpPr>
            <p:cNvPr id="57" name="원형: 비어 있음 56">
              <a:extLst>
                <a:ext uri="{FF2B5EF4-FFF2-40B4-BE49-F238E27FC236}">
                  <a16:creationId xmlns:a16="http://schemas.microsoft.com/office/drawing/2014/main" id="{5E95DEEF-5637-4BD1-BF7B-90E6C01885E9}"/>
                </a:ext>
              </a:extLst>
            </p:cNvPr>
            <p:cNvSpPr/>
            <p:nvPr/>
          </p:nvSpPr>
          <p:spPr>
            <a:xfrm>
              <a:off x="3977640" y="303276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242DD5D9-DBD6-4C15-A0F8-02D6C47BC14C}"/>
                </a:ext>
              </a:extLst>
            </p:cNvPr>
            <p:cNvSpPr/>
            <p:nvPr/>
          </p:nvSpPr>
          <p:spPr>
            <a:xfrm>
              <a:off x="4363720" y="368300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원형: 비어 있음 58">
              <a:extLst>
                <a:ext uri="{FF2B5EF4-FFF2-40B4-BE49-F238E27FC236}">
                  <a16:creationId xmlns:a16="http://schemas.microsoft.com/office/drawing/2014/main" id="{553B115D-CE48-4C4A-BD42-A2496A199E09}"/>
                </a:ext>
              </a:extLst>
            </p:cNvPr>
            <p:cNvSpPr/>
            <p:nvPr/>
          </p:nvSpPr>
          <p:spPr>
            <a:xfrm>
              <a:off x="5440680" y="325628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원형: 비어 있음 59">
              <a:extLst>
                <a:ext uri="{FF2B5EF4-FFF2-40B4-BE49-F238E27FC236}">
                  <a16:creationId xmlns:a16="http://schemas.microsoft.com/office/drawing/2014/main" id="{4CA272CA-1392-405D-8EC7-5EE642277A3C}"/>
                </a:ext>
              </a:extLst>
            </p:cNvPr>
            <p:cNvSpPr/>
            <p:nvPr/>
          </p:nvSpPr>
          <p:spPr>
            <a:xfrm>
              <a:off x="4729480" y="21920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형: 비어 있음 60">
              <a:extLst>
                <a:ext uri="{FF2B5EF4-FFF2-40B4-BE49-F238E27FC236}">
                  <a16:creationId xmlns:a16="http://schemas.microsoft.com/office/drawing/2014/main" id="{1E009EC4-258D-42CE-9C9D-A357B71072AE}"/>
                </a:ext>
              </a:extLst>
            </p:cNvPr>
            <p:cNvSpPr/>
            <p:nvPr/>
          </p:nvSpPr>
          <p:spPr>
            <a:xfrm>
              <a:off x="3421380" y="24714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형: 비어 있음 61">
              <a:extLst>
                <a:ext uri="{FF2B5EF4-FFF2-40B4-BE49-F238E27FC236}">
                  <a16:creationId xmlns:a16="http://schemas.microsoft.com/office/drawing/2014/main" id="{DCBAE456-952B-4BED-8FA4-8A7DEFDEC14B}"/>
                </a:ext>
              </a:extLst>
            </p:cNvPr>
            <p:cNvSpPr/>
            <p:nvPr/>
          </p:nvSpPr>
          <p:spPr>
            <a:xfrm>
              <a:off x="3251200" y="393065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원형: 비어 있음 62">
              <a:extLst>
                <a:ext uri="{FF2B5EF4-FFF2-40B4-BE49-F238E27FC236}">
                  <a16:creationId xmlns:a16="http://schemas.microsoft.com/office/drawing/2014/main" id="{FAF87CE5-BB4A-491E-9941-C1F6E8D88416}"/>
                </a:ext>
              </a:extLst>
            </p:cNvPr>
            <p:cNvSpPr/>
            <p:nvPr/>
          </p:nvSpPr>
          <p:spPr>
            <a:xfrm>
              <a:off x="5217160" y="4080510"/>
              <a:ext cx="232410" cy="23241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원형: 비어 있음 63">
              <a:extLst>
                <a:ext uri="{FF2B5EF4-FFF2-40B4-BE49-F238E27FC236}">
                  <a16:creationId xmlns:a16="http://schemas.microsoft.com/office/drawing/2014/main" id="{2E7E9AA9-B48F-4745-BAA9-A41A12B9F591}"/>
                </a:ext>
              </a:extLst>
            </p:cNvPr>
            <p:cNvSpPr/>
            <p:nvPr/>
          </p:nvSpPr>
          <p:spPr>
            <a:xfrm>
              <a:off x="4927600" y="304800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원형: 비어 있음 64">
              <a:extLst>
                <a:ext uri="{FF2B5EF4-FFF2-40B4-BE49-F238E27FC236}">
                  <a16:creationId xmlns:a16="http://schemas.microsoft.com/office/drawing/2014/main" id="{9FB3C48E-558C-4A94-8EF9-5D5738C38433}"/>
                </a:ext>
              </a:extLst>
            </p:cNvPr>
            <p:cNvSpPr/>
            <p:nvPr/>
          </p:nvSpPr>
          <p:spPr>
            <a:xfrm>
              <a:off x="3528060" y="323088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형: 비어 있음 65">
              <a:extLst>
                <a:ext uri="{FF2B5EF4-FFF2-40B4-BE49-F238E27FC236}">
                  <a16:creationId xmlns:a16="http://schemas.microsoft.com/office/drawing/2014/main" id="{B3E8DC72-2F8B-4B88-979B-2644E806DE99}"/>
                </a:ext>
              </a:extLst>
            </p:cNvPr>
            <p:cNvSpPr/>
            <p:nvPr/>
          </p:nvSpPr>
          <p:spPr>
            <a:xfrm>
              <a:off x="3139440" y="313436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원형: 비어 있음 66">
              <a:extLst>
                <a:ext uri="{FF2B5EF4-FFF2-40B4-BE49-F238E27FC236}">
                  <a16:creationId xmlns:a16="http://schemas.microsoft.com/office/drawing/2014/main" id="{F6946EAD-2564-4B3B-A723-D30BC5E65C5A}"/>
                </a:ext>
              </a:extLst>
            </p:cNvPr>
            <p:cNvSpPr/>
            <p:nvPr/>
          </p:nvSpPr>
          <p:spPr>
            <a:xfrm>
              <a:off x="4902200" y="390779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원형: 비어 있음 67">
              <a:extLst>
                <a:ext uri="{FF2B5EF4-FFF2-40B4-BE49-F238E27FC236}">
                  <a16:creationId xmlns:a16="http://schemas.microsoft.com/office/drawing/2014/main" id="{CE724644-4E63-40C2-8E36-A6E8C08E3FDB}"/>
                </a:ext>
              </a:extLst>
            </p:cNvPr>
            <p:cNvSpPr/>
            <p:nvPr/>
          </p:nvSpPr>
          <p:spPr>
            <a:xfrm>
              <a:off x="4516120" y="4495800"/>
              <a:ext cx="218440" cy="218440"/>
            </a:xfrm>
            <a:prstGeom prst="donut">
              <a:avLst>
                <a:gd name="adj" fmla="val 255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B2FAB7-4401-4F80-935F-6CB1F3AF3299}"/>
                </a:ext>
              </a:extLst>
            </p:cNvPr>
            <p:cNvSpPr/>
            <p:nvPr/>
          </p:nvSpPr>
          <p:spPr>
            <a:xfrm rot="20850940">
              <a:off x="3635779" y="2424663"/>
              <a:ext cx="1148929" cy="55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7A3BB49-E1DD-440A-A44C-4A28758F7CC0}"/>
                </a:ext>
              </a:extLst>
            </p:cNvPr>
            <p:cNvSpPr/>
            <p:nvPr/>
          </p:nvSpPr>
          <p:spPr>
            <a:xfrm rot="3329575">
              <a:off x="4686467" y="2815312"/>
              <a:ext cx="1099666" cy="55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87B2C1-099B-44C5-9284-BDDFF8CB755A}"/>
                </a:ext>
              </a:extLst>
            </p:cNvPr>
            <p:cNvSpPr/>
            <p:nvPr/>
          </p:nvSpPr>
          <p:spPr>
            <a:xfrm rot="21060585">
              <a:off x="3483235" y="3930307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BF22831-BAFD-4B13-A36D-C61E141471DA}"/>
                </a:ext>
              </a:extLst>
            </p:cNvPr>
            <p:cNvSpPr/>
            <p:nvPr/>
          </p:nvSpPr>
          <p:spPr>
            <a:xfrm rot="20069408">
              <a:off x="4602173" y="3595560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2E13323-BD8E-4785-ABFB-191CB79AADDA}"/>
                </a:ext>
              </a:extLst>
            </p:cNvPr>
            <p:cNvSpPr/>
            <p:nvPr/>
          </p:nvSpPr>
          <p:spPr>
            <a:xfrm rot="1424627">
              <a:off x="3436807" y="4329706"/>
              <a:ext cx="1145594" cy="589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7A2043C-0986-475D-92ED-153F67110993}"/>
                </a:ext>
              </a:extLst>
            </p:cNvPr>
            <p:cNvSpPr/>
            <p:nvPr/>
          </p:nvSpPr>
          <p:spPr>
            <a:xfrm rot="16905973">
              <a:off x="4031352" y="3062960"/>
              <a:ext cx="1346649" cy="51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22C0680-769E-45CB-A4F6-36F95C5CB1F8}"/>
                </a:ext>
              </a:extLst>
            </p:cNvPr>
            <p:cNvSpPr/>
            <p:nvPr/>
          </p:nvSpPr>
          <p:spPr>
            <a:xfrm rot="18737762">
              <a:off x="3308766" y="3622159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D8C55AF-921B-47D1-8F8C-AFBDFD05AAD7}"/>
                </a:ext>
              </a:extLst>
            </p:cNvPr>
            <p:cNvSpPr/>
            <p:nvPr/>
          </p:nvSpPr>
          <p:spPr>
            <a:xfrm rot="18437980">
              <a:off x="4087417" y="2734041"/>
              <a:ext cx="873851" cy="571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5CB75D-55AD-44C1-902A-2600D6377118}"/>
                </a:ext>
              </a:extLst>
            </p:cNvPr>
            <p:cNvSpPr/>
            <p:nvPr/>
          </p:nvSpPr>
          <p:spPr>
            <a:xfrm rot="17569850">
              <a:off x="5207839" y="3820893"/>
              <a:ext cx="568568" cy="55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008FD3D-687F-47DD-ACAF-653D5A2FA0C3}"/>
                </a:ext>
              </a:extLst>
            </p:cNvPr>
            <p:cNvSpPr/>
            <p:nvPr/>
          </p:nvSpPr>
          <p:spPr>
            <a:xfrm rot="19729982">
              <a:off x="4654145" y="4392462"/>
              <a:ext cx="657870" cy="64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54F431A-7EC9-4961-86E1-D5EEF5C61F28}"/>
                </a:ext>
              </a:extLst>
            </p:cNvPr>
            <p:cNvSpPr/>
            <p:nvPr/>
          </p:nvSpPr>
          <p:spPr>
            <a:xfrm rot="17768337">
              <a:off x="3107743" y="2894908"/>
              <a:ext cx="520869" cy="5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8C070FD-B20B-404E-9457-FAA6EE556CE3}"/>
                </a:ext>
              </a:extLst>
            </p:cNvPr>
            <p:cNvSpPr/>
            <p:nvPr/>
          </p:nvSpPr>
          <p:spPr>
            <a:xfrm rot="15587013">
              <a:off x="2935663" y="3599992"/>
              <a:ext cx="709047" cy="58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00CC10D-F5CA-4B42-B3A8-DFA92063281E}"/>
                </a:ext>
              </a:extLst>
            </p:cNvPr>
            <p:cNvSpPr/>
            <p:nvPr/>
          </p:nvSpPr>
          <p:spPr>
            <a:xfrm rot="18898641">
              <a:off x="4955401" y="372518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183A6DC-91CE-45C8-893E-4F5CB39A7993}"/>
                </a:ext>
              </a:extLst>
            </p:cNvPr>
            <p:cNvSpPr/>
            <p:nvPr/>
          </p:nvSpPr>
          <p:spPr>
            <a:xfrm rot="18009686">
              <a:off x="4558371" y="4277263"/>
              <a:ext cx="53282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CA8C4A9-9D5F-4F13-A81F-A678BB2F8ACB}"/>
                </a:ext>
              </a:extLst>
            </p:cNvPr>
            <p:cNvSpPr/>
            <p:nvPr/>
          </p:nvSpPr>
          <p:spPr>
            <a:xfrm rot="15630810">
              <a:off x="4280776" y="4245301"/>
              <a:ext cx="58302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5F15C88-58E8-4191-B88B-16AA84063277}"/>
                </a:ext>
              </a:extLst>
            </p:cNvPr>
            <p:cNvSpPr/>
            <p:nvPr/>
          </p:nvSpPr>
          <p:spPr>
            <a:xfrm rot="18210994">
              <a:off x="4487585" y="344580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F832C13-072A-481C-87BB-1483A20AE2E5}"/>
                </a:ext>
              </a:extLst>
            </p:cNvPr>
            <p:cNvSpPr/>
            <p:nvPr/>
          </p:nvSpPr>
          <p:spPr>
            <a:xfrm rot="12573165">
              <a:off x="5042312" y="3254732"/>
              <a:ext cx="457406" cy="576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539F5B7-D56B-4E01-AEE6-9D0C86473D89}"/>
                </a:ext>
              </a:extLst>
            </p:cNvPr>
            <p:cNvSpPr/>
            <p:nvPr/>
          </p:nvSpPr>
          <p:spPr>
            <a:xfrm rot="15489683">
              <a:off x="4619758" y="2730382"/>
              <a:ext cx="66485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4DD3B84-28C3-4373-AF88-32A590A2E11F}"/>
                </a:ext>
              </a:extLst>
            </p:cNvPr>
            <p:cNvSpPr/>
            <p:nvPr/>
          </p:nvSpPr>
          <p:spPr>
            <a:xfrm rot="14285222">
              <a:off x="4122560" y="3526308"/>
              <a:ext cx="465234" cy="476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8072F8C-7D41-4494-830A-2DFAD60430AF}"/>
                </a:ext>
              </a:extLst>
            </p:cNvPr>
            <p:cNvSpPr/>
            <p:nvPr/>
          </p:nvSpPr>
          <p:spPr>
            <a:xfrm rot="17478785">
              <a:off x="3211659" y="3641939"/>
              <a:ext cx="60277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C012FE8-6D2C-47CF-9E19-D33D01949109}"/>
                </a:ext>
              </a:extLst>
            </p:cNvPr>
            <p:cNvSpPr/>
            <p:nvPr/>
          </p:nvSpPr>
          <p:spPr>
            <a:xfrm rot="13334319">
              <a:off x="3536614" y="2869439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29429EC-C8DA-45BE-948B-9AD7C6105AA6}"/>
                </a:ext>
              </a:extLst>
            </p:cNvPr>
            <p:cNvSpPr/>
            <p:nvPr/>
          </p:nvSpPr>
          <p:spPr>
            <a:xfrm rot="16028886">
              <a:off x="3318340" y="2952758"/>
              <a:ext cx="56340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B6A23E2-41A1-4F26-AE12-4CEECD166D1B}"/>
                </a:ext>
              </a:extLst>
            </p:cNvPr>
            <p:cNvSpPr/>
            <p:nvPr/>
          </p:nvSpPr>
          <p:spPr>
            <a:xfrm rot="20961323">
              <a:off x="3670503" y="3257345"/>
              <a:ext cx="343385" cy="4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FA17E20-00E4-4489-9032-8D9B1EEC2F69}"/>
                </a:ext>
              </a:extLst>
            </p:cNvPr>
            <p:cNvSpPr/>
            <p:nvPr/>
          </p:nvSpPr>
          <p:spPr>
            <a:xfrm rot="810598">
              <a:off x="3278748" y="3245860"/>
              <a:ext cx="26859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27FC131-CF59-46D2-97C7-0D39EDCF90FA}"/>
                </a:ext>
              </a:extLst>
            </p:cNvPr>
            <p:cNvSpPr/>
            <p:nvPr/>
          </p:nvSpPr>
          <p:spPr>
            <a:xfrm rot="737717">
              <a:off x="4691935" y="3912811"/>
              <a:ext cx="24300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41468DD-6A1E-4293-9F25-FC87596088FC}"/>
                </a:ext>
              </a:extLst>
            </p:cNvPr>
            <p:cNvSpPr/>
            <p:nvPr/>
          </p:nvSpPr>
          <p:spPr>
            <a:xfrm rot="1780540">
              <a:off x="5044186" y="4066573"/>
              <a:ext cx="243573" cy="48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67C2AF-F304-48A1-8C58-BABE0DE8564C}"/>
              </a:ext>
            </a:extLst>
          </p:cNvPr>
          <p:cNvSpPr txBox="1"/>
          <p:nvPr/>
        </p:nvSpPr>
        <p:spPr>
          <a:xfrm>
            <a:off x="9091129" y="5074930"/>
            <a:ext cx="2479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 /</a:t>
            </a:r>
            <a:r>
              <a:rPr lang="ko-KR" altLang="en-US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/ 29</a:t>
            </a:r>
          </a:p>
          <a:p>
            <a:pPr algn="r"/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D&amp;A</a:t>
            </a:r>
            <a:r>
              <a:rPr lang="ko-KR" altLang="en-US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운영진 </a:t>
            </a:r>
            <a:r>
              <a:rPr lang="ko-KR" altLang="en-US" sz="1400" dirty="0" err="1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나요셉</a:t>
            </a:r>
            <a:endParaRPr lang="en-US" altLang="ko-KR" sz="1400" dirty="0">
              <a:solidFill>
                <a:schemeClr val="bg1">
                  <a:alpha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endParaRPr lang="en-US" altLang="ko-KR" sz="1400" dirty="0">
              <a:solidFill>
                <a:schemeClr val="bg1">
                  <a:alpha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8085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523273" y="1481035"/>
                <a:ext cx="6450904" cy="3884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비선형 함수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 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Activation function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이라 표현된다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 , 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ReLU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등의 함수</a:t>
                </a:r>
                <a:endPara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선형 함수로 은닉층을 여러 개 추가하더라도 별다른 의미가 없다</a:t>
                </a:r>
                <a:r>
                  <a:rPr lang="en-US" altLang="ko-KR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   Ex)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𝑎𝑥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, 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𝑏𝑥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 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𝑐𝑥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−−→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𝑦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𝑎𝑏𝑐𝑥</m:t>
                    </m:r>
                  </m:oMath>
                </a14:m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퍼셉트론은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선형 결합 후 비선형 함수를 통과</a:t>
                </a:r>
                <a:endPara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비선형 함수의 종류는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대체적으로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Sigmoid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보다 </a:t>
                </a:r>
                <a:r>
                  <a:rPr lang="en-US" altLang="ko-KR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ReLU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많이 쓰는 추세</a:t>
                </a:r>
                <a:endPara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어떤 차이가 있을까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273" y="1481035"/>
                <a:ext cx="6450904" cy="3884205"/>
              </a:xfrm>
              <a:prstGeom prst="rect">
                <a:avLst/>
              </a:prstGeom>
              <a:blipFill>
                <a:blip r:embed="rId3"/>
                <a:stretch>
                  <a:fillRect l="-1040" b="-1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6" name="Picture 2" descr="ML] 활성화 함수(Activation Function) 종류 정리">
            <a:extLst>
              <a:ext uri="{FF2B5EF4-FFF2-40B4-BE49-F238E27FC236}">
                <a16:creationId xmlns:a16="http://schemas.microsoft.com/office/drawing/2014/main" id="{F8D6AC44-FB3B-43F0-8ED9-31CBCF1A4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69" y="1538421"/>
            <a:ext cx="5082049" cy="465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359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44372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선형 분류만 가능하다는 것은 무슨 의미인가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퍼셉트론은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어짜피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선형 결합만을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진행한다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퍼셉트론을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많이 쌓더라도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하나의 </a:t>
                </a:r>
                <a:r>
                  <a:rPr lang="ko-KR" altLang="en-US" sz="1600" dirty="0" err="1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퍼셉트론에서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진행하는 일은 직선 긋기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직선을 긋는다고 하더라도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정의역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구간이 바뀐다면 어떻게 될까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시점변환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000" dirty="0">
                  <a:solidFill>
                    <a:schemeClr val="bg1"/>
                  </a:solidFill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ea typeface="나눔스퀘어_ac Bold" panose="020B0600000101010101" pitchFamily="50" charset="-127"/>
                  </a:rPr>
                  <a:t>예</a:t>
                </a:r>
                <a:r>
                  <a:rPr lang="en-US" altLang="ko-KR" sz="2000" dirty="0">
                    <a:solidFill>
                      <a:schemeClr val="bg1"/>
                    </a:solidFill>
                    <a:ea typeface="나눔스퀘어_ac Bold" panose="020B0600000101010101" pitchFamily="50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ko-KR" alt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𝐴𝑁𝐷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 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𝐴𝑁𝐷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통해 비선형 데이터 정렬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𝐴𝑁𝐷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, 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ko-KR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둘 다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이면 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아니면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0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여기서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ko-KR" altLang="en-US" sz="20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은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부정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하나의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퍼셉트론은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선형이지만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벡터를 다른 관점에서 바라본다면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하나의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퍼셉트론을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지날 때 마다 관점이 달라진다면 비선형처럼 보이지 않을까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4437240"/>
              </a:xfrm>
              <a:prstGeom prst="rect">
                <a:avLst/>
              </a:prstGeom>
              <a:blipFill>
                <a:blip r:embed="rId3"/>
                <a:stretch>
                  <a:fillRect l="-1040" b="-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2925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8" name="Picture 6" descr="Non-linear classifier using Kernel trick [16].">
            <a:extLst>
              <a:ext uri="{FF2B5EF4-FFF2-40B4-BE49-F238E27FC236}">
                <a16:creationId xmlns:a16="http://schemas.microsoft.com/office/drawing/2014/main" id="{827495EC-16B9-4792-B463-376D95FE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4" y="1538422"/>
            <a:ext cx="4908884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699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58891964-8AE2-4EF1-8ABA-4467E16BAFC7}"/>
              </a:ext>
            </a:extLst>
          </p:cNvPr>
          <p:cNvSpPr txBox="1"/>
          <p:nvPr/>
        </p:nvSpPr>
        <p:spPr>
          <a:xfrm>
            <a:off x="491981" y="1538422"/>
            <a:ext cx="6450904" cy="49416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 분류만 가능하다는 것은 무슨 의미인가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각각의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퍼셉트론은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선형 결합만 가능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직선 긋기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퍼셉트론으로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넘어 갈 때 축이 바뀜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합성함수의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정의역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공간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시점변환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최종적으로 </a:t>
            </a:r>
            <a:r>
              <a:rPr lang="en-US" altLang="ko-KR" sz="20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</a:t>
            </a:r>
            <a:r>
              <a:rPr lang="ko-KR" altLang="en-US" sz="20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대해서 바라봤을 때 비선형 형태로 출력</a:t>
            </a:r>
            <a:r>
              <a:rPr lang="en-US" altLang="ko-KR" sz="20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F51176-08E6-47F3-BA6D-34339690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4" y="1538423"/>
            <a:ext cx="4865350" cy="219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15BB445-7C10-49AF-A2F7-CB9C5FB08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474" y="3988818"/>
            <a:ext cx="4865350" cy="198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4931B20D-2D1B-4F83-9775-881800BC72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834558"/>
                  </p:ext>
                </p:extLst>
              </p:nvPr>
            </p:nvGraphicFramePr>
            <p:xfrm>
              <a:off x="396392" y="2156630"/>
              <a:ext cx="5366735" cy="2259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3347">
                      <a:extLst>
                        <a:ext uri="{9D8B030D-6E8A-4147-A177-3AD203B41FA5}">
                          <a16:colId xmlns:a16="http://schemas.microsoft.com/office/drawing/2014/main" val="3624280794"/>
                        </a:ext>
                      </a:extLst>
                    </a:gridCol>
                    <a:gridCol w="1073347">
                      <a:extLst>
                        <a:ext uri="{9D8B030D-6E8A-4147-A177-3AD203B41FA5}">
                          <a16:colId xmlns:a16="http://schemas.microsoft.com/office/drawing/2014/main" val="2792698670"/>
                        </a:ext>
                      </a:extLst>
                    </a:gridCol>
                    <a:gridCol w="1073347">
                      <a:extLst>
                        <a:ext uri="{9D8B030D-6E8A-4147-A177-3AD203B41FA5}">
                          <a16:colId xmlns:a16="http://schemas.microsoft.com/office/drawing/2014/main" val="3185190532"/>
                        </a:ext>
                      </a:extLst>
                    </a:gridCol>
                    <a:gridCol w="1073347">
                      <a:extLst>
                        <a:ext uri="{9D8B030D-6E8A-4147-A177-3AD203B41FA5}">
                          <a16:colId xmlns:a16="http://schemas.microsoft.com/office/drawing/2014/main" val="3797630185"/>
                        </a:ext>
                      </a:extLst>
                    </a:gridCol>
                    <a:gridCol w="1073347">
                      <a:extLst>
                        <a:ext uri="{9D8B030D-6E8A-4147-A177-3AD203B41FA5}">
                          <a16:colId xmlns:a16="http://schemas.microsoft.com/office/drawing/2014/main" val="3105685421"/>
                        </a:ext>
                      </a:extLst>
                    </a:gridCol>
                  </a:tblGrid>
                  <a:tr h="34654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𝑿𝑶𝑹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𝑨𝑵𝑫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𝑨𝑵𝑫</m:t>
                                </m:r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ko-KR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altLang="ko-KR" sz="1400" b="1" i="1" smtClean="0"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en-US" altLang="ko-KR" sz="1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ko-K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20890168"/>
                      </a:ext>
                    </a:extLst>
                  </a:tr>
                  <a:tr h="4734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207386"/>
                      </a:ext>
                    </a:extLst>
                  </a:tr>
                  <a:tr h="4734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354355"/>
                      </a:ext>
                    </a:extLst>
                  </a:tr>
                  <a:tr h="4734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173553"/>
                      </a:ext>
                    </a:extLst>
                  </a:tr>
                  <a:tr h="4734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39017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3">
                <a:extLst>
                  <a:ext uri="{FF2B5EF4-FFF2-40B4-BE49-F238E27FC236}">
                    <a16:creationId xmlns:a16="http://schemas.microsoft.com/office/drawing/2014/main" id="{4931B20D-2D1B-4F83-9775-881800BC72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41834558"/>
                  </p:ext>
                </p:extLst>
              </p:nvPr>
            </p:nvGraphicFramePr>
            <p:xfrm>
              <a:off x="396392" y="2156630"/>
              <a:ext cx="5366735" cy="225955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3347">
                      <a:extLst>
                        <a:ext uri="{9D8B030D-6E8A-4147-A177-3AD203B41FA5}">
                          <a16:colId xmlns:a16="http://schemas.microsoft.com/office/drawing/2014/main" val="3624280794"/>
                        </a:ext>
                      </a:extLst>
                    </a:gridCol>
                    <a:gridCol w="1073347">
                      <a:extLst>
                        <a:ext uri="{9D8B030D-6E8A-4147-A177-3AD203B41FA5}">
                          <a16:colId xmlns:a16="http://schemas.microsoft.com/office/drawing/2014/main" val="2792698670"/>
                        </a:ext>
                      </a:extLst>
                    </a:gridCol>
                    <a:gridCol w="1073347">
                      <a:extLst>
                        <a:ext uri="{9D8B030D-6E8A-4147-A177-3AD203B41FA5}">
                          <a16:colId xmlns:a16="http://schemas.microsoft.com/office/drawing/2014/main" val="3185190532"/>
                        </a:ext>
                      </a:extLst>
                    </a:gridCol>
                    <a:gridCol w="1073347">
                      <a:extLst>
                        <a:ext uri="{9D8B030D-6E8A-4147-A177-3AD203B41FA5}">
                          <a16:colId xmlns:a16="http://schemas.microsoft.com/office/drawing/2014/main" val="3797630185"/>
                        </a:ext>
                      </a:extLst>
                    </a:gridCol>
                    <a:gridCol w="1073347">
                      <a:extLst>
                        <a:ext uri="{9D8B030D-6E8A-4147-A177-3AD203B41FA5}">
                          <a16:colId xmlns:a16="http://schemas.microsoft.com/office/drawing/2014/main" val="3105685421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136" t="-1667" r="-402841" b="-5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101136" t="-1667" r="-302841" b="-5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1667" r="-201130" b="-5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301705" t="-1667" r="-102273" b="-5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5"/>
                          <a:stretch>
                            <a:fillRect l="-401705" t="-1667" r="-2273" b="-52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20890168"/>
                      </a:ext>
                    </a:extLst>
                  </a:tr>
                  <a:tr h="4734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3207386"/>
                      </a:ext>
                    </a:extLst>
                  </a:tr>
                  <a:tr h="4734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3354355"/>
                      </a:ext>
                    </a:extLst>
                  </a:tr>
                  <a:tr h="4734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3173553"/>
                      </a:ext>
                    </a:extLst>
                  </a:tr>
                  <a:tr h="47344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390171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7271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58891964-8AE2-4EF1-8ABA-4467E16BAFC7}"/>
              </a:ext>
            </a:extLst>
          </p:cNvPr>
          <p:cNvSpPr txBox="1"/>
          <p:nvPr/>
        </p:nvSpPr>
        <p:spPr>
          <a:xfrm>
            <a:off x="491980" y="1538422"/>
            <a:ext cx="11315209" cy="33763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좀 더 복잡한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수행하기 위해 신경망 모델 사용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단일 신경망의 단위를 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퍼셉트론이라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칭함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단일 </a:t>
            </a:r>
            <a:r>
              <a:rPr lang="ko-KR" altLang="en-US" dirty="0" err="1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퍼셉트론은</a:t>
            </a:r>
            <a:r>
              <a:rPr lang="ko-KR" altLang="en-US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선형분류밖에 안됨</a:t>
            </a:r>
            <a:endParaRPr lang="en-US" altLang="ko-KR" dirty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비선형 분류를 하기 위해 </a:t>
            </a:r>
            <a:r>
              <a:rPr lang="ko-KR" altLang="en-US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신경망을 쌓는다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신경망을 쌓는 것은 벡터를 바라보는 </a:t>
            </a:r>
            <a:r>
              <a:rPr lang="ko-KR" altLang="en-US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시점을 변경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것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다층 신경망을 </a:t>
            </a:r>
            <a:r>
              <a:rPr lang="en-US" altLang="ko-KR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MLP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(Multi Layered Perceptron)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부른다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이러한 </a:t>
            </a:r>
            <a:r>
              <a:rPr lang="en-US" altLang="ko-KR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MLP </a:t>
            </a:r>
            <a:r>
              <a:rPr lang="ko-KR" altLang="en-US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어떻게 학습시킬까</a:t>
            </a:r>
            <a:r>
              <a:rPr lang="en-US" altLang="ko-KR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 데이터를 신경망에 통과시켜보자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... (Feed-Forward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중간 정리합시다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6" name="Picture 6">
            <a:extLst>
              <a:ext uri="{FF2B5EF4-FFF2-40B4-BE49-F238E27FC236}">
                <a16:creationId xmlns:a16="http://schemas.microsoft.com/office/drawing/2014/main" id="{53D2D1F4-FD41-4BAD-8E7E-ED48197E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593" y="1538422"/>
            <a:ext cx="4821237" cy="483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B30B021-22B7-409B-B4C6-12D8A6241BDA}"/>
              </a:ext>
            </a:extLst>
          </p:cNvPr>
          <p:cNvSpPr/>
          <p:nvPr/>
        </p:nvSpPr>
        <p:spPr>
          <a:xfrm>
            <a:off x="7815421" y="978546"/>
            <a:ext cx="3497580" cy="478858"/>
          </a:xfrm>
          <a:prstGeom prst="righ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ko-KR" altLang="en-US" b="1">
              <a:ln/>
              <a:solidFill>
                <a:schemeClr val="accent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BFAA2-8FE7-4FBD-A280-26D1058014D5}"/>
              </a:ext>
            </a:extLst>
          </p:cNvPr>
          <p:cNvSpPr txBox="1"/>
          <p:nvPr/>
        </p:nvSpPr>
        <p:spPr>
          <a:xfrm>
            <a:off x="7939719" y="609214"/>
            <a:ext cx="414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데이터가 신경망을 통과하는 방향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1DCA7FC-388B-41DA-B131-C2CCDEAC2460}"/>
              </a:ext>
            </a:extLst>
          </p:cNvPr>
          <p:cNvCxnSpPr/>
          <p:nvPr/>
        </p:nvCxnSpPr>
        <p:spPr>
          <a:xfrm>
            <a:off x="11464290" y="4643877"/>
            <a:ext cx="0" cy="5418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09C1D7-5A4B-4BCD-B4C0-9A54BDD13C5A}"/>
                  </a:ext>
                </a:extLst>
              </p:cNvPr>
              <p:cNvSpPr txBox="1"/>
              <p:nvPr/>
            </p:nvSpPr>
            <p:spPr>
              <a:xfrm>
                <a:off x="10472896" y="5159583"/>
                <a:ext cx="16802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결과값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dirty="0"/>
                  <a:t> 생성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09C1D7-5A4B-4BCD-B4C0-9A54BDD13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2896" y="5159583"/>
                <a:ext cx="1680210" cy="369332"/>
              </a:xfrm>
              <a:prstGeom prst="rect">
                <a:avLst/>
              </a:prstGeom>
              <a:blipFill>
                <a:blip r:embed="rId4"/>
                <a:stretch>
                  <a:fillRect l="-3261" t="-8197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214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4207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MLP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를 지난 결과값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 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비선형 분류가 가능하다는 사실을 알게 됐다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   Feed Forward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방식에서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𝑦</m:t>
                        </m:r>
                      </m:e>
                    </m:acc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와 실제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y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비교하여 오차를 구함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비용함수를 정의해서 네트워크가 얼마나 엉망진창인지 판단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즉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우리는 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Cost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어떻게 줄여 네트워크를  좋게 만들지 알아야함</a:t>
                </a:r>
                <a:endParaRPr lang="en-US" altLang="ko-KR" sz="1600" dirty="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우리의 가정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Cost Function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MSE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각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뉴런의 노드와 </a:t>
                </a:r>
                <a:r>
                  <a:rPr lang="ko-KR" altLang="en-US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출력값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0~1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사이 값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일종의 확률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효율적인 학습법인 경사 하강법을 어떻게 적용할지 생각하는 임무</a:t>
                </a:r>
                <a:endPara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457200" indent="-457200">
                  <a:lnSpc>
                    <a:spcPct val="150000"/>
                  </a:lnSpc>
                  <a:buAutoNum type="arabicPeriod"/>
                </a:pP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16 X 8 X 4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신경망 가정</a:t>
                </a:r>
                <a:endParaRPr lang="en-US" altLang="ko-KR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4207370"/>
              </a:xfrm>
              <a:prstGeom prst="rect">
                <a:avLst/>
              </a:prstGeom>
              <a:blipFill>
                <a:blip r:embed="rId3"/>
                <a:stretch>
                  <a:fillRect l="-1040" b="-13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126" name="Picture 6">
            <a:extLst>
              <a:ext uri="{FF2B5EF4-FFF2-40B4-BE49-F238E27FC236}">
                <a16:creationId xmlns:a16="http://schemas.microsoft.com/office/drawing/2014/main" id="{00AF5850-5F73-436E-AD83-E93766CD4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27" y="1538421"/>
            <a:ext cx="4821237" cy="483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1B31A8F-4D20-4E33-9CEB-3838FBA0BC6F}"/>
                  </a:ext>
                </a:extLst>
              </p:cNvPr>
              <p:cNvSpPr txBox="1"/>
              <p:nvPr/>
            </p:nvSpPr>
            <p:spPr>
              <a:xfrm>
                <a:off x="3241050" y="3957579"/>
                <a:ext cx="3701835" cy="60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에스코어 드림 5 Medium" panose="020B0503030302020204" pitchFamily="34" charset="-127"/>
                        </a:rPr>
                        <m:t>𝑐𝑜𝑠𝑡</m:t>
                      </m:r>
                      <m:d>
                        <m:dPr>
                          <m:ctrlPr>
                            <a:rPr lang="en-US" altLang="ko-KR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</m:ctrlPr>
                        </m:dPr>
                        <m:e>
                          <m:r>
                            <a:rPr lang="en-US" altLang="ko-KR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𝑊</m:t>
                          </m:r>
                          <m:r>
                            <a:rPr lang="en-US" altLang="ko-KR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,</m:t>
                          </m:r>
                          <m:r>
                            <a:rPr lang="en-US" altLang="ko-KR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𝑏</m:t>
                          </m:r>
                        </m:e>
                      </m:d>
                      <m:r>
                        <a:rPr lang="en-US" altLang="ko-KR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에스코어 드림 5 Medium" panose="020B0503030302020204" pitchFamily="34" charset="-127"/>
                        </a:rPr>
                        <m:t>= </m:t>
                      </m:r>
                      <m:f>
                        <m:fPr>
                          <m:ctrlPr>
                            <a:rPr lang="en-US" altLang="ko-KR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</m:ctrlPr>
                        </m:fPr>
                        <m:num>
                          <m:r>
                            <a:rPr lang="en-US" altLang="ko-KR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13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에스코어 드림 5 Medium" panose="020B0503030302020204" pitchFamily="34" charset="-127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ko-KR" sz="1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  <m:t>𝑥</m:t>
                              </m:r>
                              <m:r>
                                <a:rPr lang="en-US" altLang="ko-KR" sz="1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  <m:t>,</m:t>
                              </m:r>
                              <m:r>
                                <a:rPr lang="en-US" altLang="ko-KR" sz="1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  <m:t>𝑦</m:t>
                              </m:r>
                            </m:e>
                          </m:d>
                          <m:r>
                            <a:rPr lang="ko-KR" altLang="en-US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𝜖</m:t>
                          </m:r>
                          <m:r>
                            <a:rPr lang="en-US" altLang="ko-KR" sz="13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𝐷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에스코어 드림 5 Medium" panose="020B05030303020202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에스코어 드림 5 Medium" panose="020B0503030302020204" pitchFamily="34" charset="-127"/>
                                    </a:rPr>
                                    <m:t>𝑦</m:t>
                                  </m:r>
                                  <m:r>
                                    <a:rPr lang="en-US" altLang="ko-KR" sz="1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에스코어 드림 5 Medium" panose="020B0503030302020204" pitchFamily="34" charset="-127"/>
                                    </a:rPr>
                                    <m:t> −</m:t>
                                  </m:r>
                                  <m:r>
                                    <a:rPr lang="en-US" altLang="ko-KR" sz="13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에스코어 드림 5 Medium" panose="020B0503030302020204" pitchFamily="34" charset="-127"/>
                                    </a:rPr>
                                    <m:t>𝑝𝑟𝑒𝑑𝑖𝑐𝑡𝑖𝑜𝑛</m:t>
                                  </m:r>
                                  <m:d>
                                    <m:dPr>
                                      <m:ctrlPr>
                                        <a:rPr lang="en-US" altLang="ko-KR" sz="1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에스코어 드림 5 Medium" panose="020B05030303020202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3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에스코어 드림 5 Medium" panose="020B0503030302020204" pitchFamily="34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13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A1B31A8F-4D20-4E33-9CEB-3838FBA0B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050" y="3957579"/>
                <a:ext cx="3701835" cy="601062"/>
              </a:xfrm>
              <a:prstGeom prst="rect">
                <a:avLst/>
              </a:prstGeom>
              <a:blipFill>
                <a:blip r:embed="rId5"/>
                <a:stretch>
                  <a:fillRect t="-110101" b="-1515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2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470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용어정리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오른쪽 그림은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16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 노드의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입력층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8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 노드의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은닉층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4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개의 노드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출력층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각 노드를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𝑖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(0)</m:t>
                        </m:r>
                      </m:sup>
                    </m:sSubSup>
                    <m:r>
                      <a:rPr lang="ko-KR" alt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이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라 표현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위 첨자는 층 표현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아래 첨자는 노드 표현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마지막 층은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 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𝑛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−1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(2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번 층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5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번 노드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-&gt; 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  <m:sSubSup>
                      <m:sSub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5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활성화 함수는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𝜎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 </m:t>
                    </m:r>
                    <m:r>
                      <a:rPr lang="ko-KR" alt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가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중치는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w</m:t>
                    </m:r>
                    <m:r>
                      <a:rPr lang="en-US" altLang="ko-KR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Ex)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𝜎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p>
                        </m:sSub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+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b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각 가중치 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각 편향은 노드마다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 고정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(1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층 첫번째 노드에서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층 첫번째 노드로 향하는 식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향하는 가중치 개수는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입력층과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은닉층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노드 간의 가중치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편향의 총 개수는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 ? X ? + ?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4703916"/>
              </a:xfrm>
              <a:prstGeom prst="rect">
                <a:avLst/>
              </a:prstGeom>
              <a:blipFill>
                <a:blip r:embed="rId3"/>
                <a:stretch>
                  <a:fillRect l="-1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126" name="Picture 6">
            <a:extLst>
              <a:ext uri="{FF2B5EF4-FFF2-40B4-BE49-F238E27FC236}">
                <a16:creationId xmlns:a16="http://schemas.microsoft.com/office/drawing/2014/main" id="{00AF5850-5F73-436E-AD83-E93766CD4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27" y="1538421"/>
            <a:ext cx="4821237" cy="483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C3A3D61-4D84-435D-B309-6EA5492749E5}"/>
              </a:ext>
            </a:extLst>
          </p:cNvPr>
          <p:cNvCxnSpPr/>
          <p:nvPr/>
        </p:nvCxnSpPr>
        <p:spPr>
          <a:xfrm>
            <a:off x="7676147" y="1672389"/>
            <a:ext cx="1600200" cy="10708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B7D020C-F639-4245-AEEF-E647AFD6F6E0}"/>
              </a:ext>
            </a:extLst>
          </p:cNvPr>
          <p:cNvCxnSpPr>
            <a:cxnSpLocks/>
          </p:cNvCxnSpPr>
          <p:nvPr/>
        </p:nvCxnSpPr>
        <p:spPr>
          <a:xfrm flipV="1">
            <a:off x="4708398" y="1672389"/>
            <a:ext cx="2662643" cy="2443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B45153A-7CF9-4E79-BDDE-241C6D9FA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46" y="5146356"/>
            <a:ext cx="3283119" cy="1001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175EFE-5DC4-417B-A4BE-45160C85ED08}"/>
                  </a:ext>
                </a:extLst>
              </p:cNvPr>
              <p:cNvSpPr txBox="1"/>
              <p:nvPr/>
            </p:nvSpPr>
            <p:spPr>
              <a:xfrm>
                <a:off x="4139207" y="5319578"/>
                <a:ext cx="2478506" cy="664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ko-KR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ko-KR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sSup>
                        <m:sSupPr>
                          <m:ctrlPr>
                            <a:rPr lang="en-US" altLang="ko-K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altLang="ko-KR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>
                  <a:solidFill>
                    <a:srgbClr val="FFFF00"/>
                  </a:solidFill>
                </a:endParaRPr>
              </a:p>
              <a:p>
                <a:r>
                  <a:rPr lang="ko-KR" altLang="en-US" dirty="0">
                    <a:solidFill>
                      <a:srgbClr val="FFFF00"/>
                    </a:solidFill>
                  </a:rPr>
                  <a:t>행렬로 간단히 표현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5175EFE-5DC4-417B-A4BE-45160C85ED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207" y="5319578"/>
                <a:ext cx="2478506" cy="664926"/>
              </a:xfrm>
              <a:prstGeom prst="rect">
                <a:avLst/>
              </a:prstGeom>
              <a:blipFill>
                <a:blip r:embed="rId6"/>
                <a:stretch>
                  <a:fillRect l="-1966" b="-137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9659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11587724" cy="46721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Work Flow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각각의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가중치를 연결의 세기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라고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한번 생각해보자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각 연결의 세기를 조정하면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 결과도 달라질 것</a:t>
                </a:r>
                <a:endParaRPr lang="en-US" altLang="ko-KR" sz="1600" dirty="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우리는 신경망이 잘 작동해서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4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개의 출력 노드 중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정답 노드를 강하게 활성화 하길 원함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출력 노드의 활성화 정도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0~1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 확신의 정도로 생각하자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우리의 과제는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Cost </a:t>
                </a:r>
                <a:r>
                  <a:rPr lang="en-US" altLang="ko-KR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Funtion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 설정하여 목적 갖게 하기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Cost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관점에서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입력 변수는 수많은 가중치 행렬 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w,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종속 변수는 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Cost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값</a:t>
                </a:r>
                <a:endParaRPr lang="en-US" altLang="ko-KR" sz="1600" dirty="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값을 최소화 하기위해 가중치를 조정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해야 한다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 과정에서 우리는 </a:t>
                </a:r>
                <a:r>
                  <a:rPr lang="ko-KR" altLang="en-US" sz="1600" dirty="0" err="1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경사하강법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을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통해 파라미터 공간에서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(w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이루어진 공간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점진적으로 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Cost Function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값이 최솟값과 가까워지도록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하고싶다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𝑀𝑆𝐸</m:t>
                    </m:r>
                  </m:oMath>
                </a14:m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식을 미분해서 각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w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기울기가 특정 점에서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(random)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얼마나 되는지 판단하자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11587724" cy="4672176"/>
              </a:xfrm>
              <a:prstGeom prst="rect">
                <a:avLst/>
              </a:prstGeom>
              <a:blipFill>
                <a:blip r:embed="rId3"/>
                <a:stretch>
                  <a:fillRect l="-579" r="-53" b="-6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535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58891964-8AE2-4EF1-8ABA-4467E16BAFC7}"/>
              </a:ext>
            </a:extLst>
          </p:cNvPr>
          <p:cNvSpPr txBox="1"/>
          <p:nvPr/>
        </p:nvSpPr>
        <p:spPr>
          <a:xfrm>
            <a:off x="491981" y="1538422"/>
            <a:ext cx="6450904" cy="42117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효율적인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경사하강법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아무리 가중치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많아도 우리는 각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대해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Cost Function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편미분하여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각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로의 가파른 정도를 알 수 있다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(Gradient Vector)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식에서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w1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음의 방향으로 한 걸음 이동하는 게 가장 효과적일 것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미분해서 나온 각 값이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Cost Function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연결의 세기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 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과정을 최종 출력층에서 부터 거꾸로  반복하다 보면 모든 가중치에 대한 최종 </a:t>
            </a:r>
            <a:r>
              <a:rPr lang="en-US" altLang="ko-KR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Cost 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연결의 세기가 나오지 않을까</a:t>
            </a:r>
            <a:r>
              <a:rPr lang="en-US" altLang="ko-KR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38F8B69-D006-4513-9074-A28B39BB3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66" y="2943399"/>
            <a:ext cx="1564308" cy="1219049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ACE4DFE8-D457-46DE-975C-FCD6A9BE7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71" y="1526431"/>
            <a:ext cx="4822888" cy="488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6A7228-5104-4173-9324-DEEE30F99CB4}"/>
              </a:ext>
            </a:extLst>
          </p:cNvPr>
          <p:cNvSpPr txBox="1"/>
          <p:nvPr/>
        </p:nvSpPr>
        <p:spPr>
          <a:xfrm>
            <a:off x="2419459" y="2971800"/>
            <a:ext cx="413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임의의 </a:t>
            </a:r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3X1</a:t>
            </a: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신경망에서 </a:t>
            </a:r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Cost</a:t>
            </a: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Function</a:t>
            </a:r>
            <a:r>
              <a:rPr lang="ko-KR" altLang="en-US" sz="1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에 서 각 가중치에 대한 미분 값 표현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84CFC-7BF6-45F0-B038-F6E43CB356A1}"/>
              </a:ext>
            </a:extLst>
          </p:cNvPr>
          <p:cNvSpPr txBox="1"/>
          <p:nvPr/>
        </p:nvSpPr>
        <p:spPr>
          <a:xfrm>
            <a:off x="8514347" y="230216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W0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568F86-B161-43C0-9F3C-D160BB8CDCEA}"/>
              </a:ext>
            </a:extLst>
          </p:cNvPr>
          <p:cNvSpPr txBox="1"/>
          <p:nvPr/>
        </p:nvSpPr>
        <p:spPr>
          <a:xfrm>
            <a:off x="8514347" y="35492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W1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41E886-8EC6-4F13-9388-ACE1B6CB5A92}"/>
              </a:ext>
            </a:extLst>
          </p:cNvPr>
          <p:cNvSpPr txBox="1"/>
          <p:nvPr/>
        </p:nvSpPr>
        <p:spPr>
          <a:xfrm>
            <a:off x="8514347" y="479638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332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33719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가정한 신경망으로 돌아가보자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𝑦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 −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(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출력층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첫번째 노드에 대한 부분적 비용함수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!)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ko-KR" alt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에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대한 비용함수를 구하기 위해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8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차원 공간에서 각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w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 대한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편미분을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통해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Gradient Vector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구하자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출력층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노드가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4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개라고 했으므로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2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3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 대해 모두 구하자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총 네 개의 부분 비용함수를 더한 후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4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나눠 각 가중치의 평균 구하기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20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평균을 내어 최종적인 총 비용함수 </a:t>
                </a:r>
                <a:r>
                  <a:rPr lang="en-US" altLang="ko-KR" sz="20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 </a:t>
                </a:r>
                <a:r>
                  <a:rPr lang="ko-KR" altLang="en-US" sz="20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 대한 가중치들의 연결의 세기를 구한 후 알맞게 이동한다</a:t>
                </a:r>
                <a:r>
                  <a:rPr lang="en-US" altLang="ko-KR" sz="20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3371949"/>
              </a:xfrm>
              <a:prstGeom prst="rect">
                <a:avLst/>
              </a:prstGeom>
              <a:blipFill>
                <a:blip r:embed="rId3"/>
                <a:stretch>
                  <a:fillRect l="-1040" b="-21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384CFC-7BF6-45F0-B038-F6E43CB356A1}"/>
              </a:ext>
            </a:extLst>
          </p:cNvPr>
          <p:cNvSpPr txBox="1"/>
          <p:nvPr/>
        </p:nvSpPr>
        <p:spPr>
          <a:xfrm>
            <a:off x="8514347" y="230216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W0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568F86-B161-43C0-9F3C-D160BB8CDCEA}"/>
              </a:ext>
            </a:extLst>
          </p:cNvPr>
          <p:cNvSpPr txBox="1"/>
          <p:nvPr/>
        </p:nvSpPr>
        <p:spPr>
          <a:xfrm>
            <a:off x="8514347" y="35492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W1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41E886-8EC6-4F13-9388-ACE1B6CB5A92}"/>
              </a:ext>
            </a:extLst>
          </p:cNvPr>
          <p:cNvSpPr txBox="1"/>
          <p:nvPr/>
        </p:nvSpPr>
        <p:spPr>
          <a:xfrm>
            <a:off x="8514347" y="479638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W2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17A78D-F14E-417B-BE31-83690757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70" y="1538422"/>
            <a:ext cx="4834919" cy="48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4EF5C1-F30B-417A-B4E7-44463458C44A}"/>
              </a:ext>
            </a:extLst>
          </p:cNvPr>
          <p:cNvSpPr txBox="1"/>
          <p:nvPr/>
        </p:nvSpPr>
        <p:spPr>
          <a:xfrm>
            <a:off x="9511366" y="2209831"/>
            <a:ext cx="22409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/>
              <a:t>출력층의 첫번째 노드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5E7733-ED88-4D98-9479-5E09E5077042}"/>
              </a:ext>
            </a:extLst>
          </p:cNvPr>
          <p:cNvCxnSpPr/>
          <p:nvPr/>
        </p:nvCxnSpPr>
        <p:spPr>
          <a:xfrm>
            <a:off x="11069053" y="2578065"/>
            <a:ext cx="288758" cy="1039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780C3B-2738-4E59-9A63-5BB6063A99B1}"/>
              </a:ext>
            </a:extLst>
          </p:cNvPr>
          <p:cNvSpPr/>
          <p:nvPr/>
        </p:nvSpPr>
        <p:spPr>
          <a:xfrm>
            <a:off x="7517328" y="1653436"/>
            <a:ext cx="685800" cy="459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03E085A-0806-4C57-B52D-4AE042244EF4}"/>
              </a:ext>
            </a:extLst>
          </p:cNvPr>
          <p:cNvCxnSpPr>
            <a:cxnSpLocks/>
          </p:cNvCxnSpPr>
          <p:nvPr/>
        </p:nvCxnSpPr>
        <p:spPr>
          <a:xfrm flipH="1" flipV="1">
            <a:off x="8368931" y="3158239"/>
            <a:ext cx="1720273" cy="2127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70735A8-147C-4C9E-A782-AF7D754D648E}"/>
              </a:ext>
            </a:extLst>
          </p:cNvPr>
          <p:cNvSpPr txBox="1"/>
          <p:nvPr/>
        </p:nvSpPr>
        <p:spPr>
          <a:xfrm>
            <a:off x="9271223" y="5286111"/>
            <a:ext cx="20101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/>
              <a:t>은닉층의 모든 노드</a:t>
            </a:r>
          </a:p>
        </p:txBody>
      </p:sp>
    </p:spTree>
    <p:extLst>
      <p:ext uri="{BB962C8B-B14F-4D97-AF65-F5344CB8AC3E}">
        <p14:creationId xmlns:p14="http://schemas.microsoft.com/office/powerpoint/2010/main" val="423622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58891964-8AE2-4EF1-8ABA-4467E16BAFC7}"/>
              </a:ext>
            </a:extLst>
          </p:cNvPr>
          <p:cNvSpPr txBox="1"/>
          <p:nvPr/>
        </p:nvSpPr>
        <p:spPr>
          <a:xfrm>
            <a:off x="491981" y="1538422"/>
            <a:ext cx="6450904" cy="4581126"/>
          </a:xfrm>
          <a:prstGeom prst="rect">
            <a:avLst/>
          </a:prstGeom>
          <a:noFill/>
          <a:ln>
            <a:solidFill>
              <a:srgbClr val="0A194B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다시한번 정리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우리는 가중치를 알맞게 조정해서 정답 노드의 활성화 정도를 높이길 원한다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비용함수에 대해 계산 할 수 없으므로 정답 노드 하나 당 부분적인 비용함수를 정의해서 부분적으로 살펴봐야 한다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연결 강도를 평균 내어 전체적인 비용함수에 대해  가중치들의 연결 강도를 알아보기 위해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출력층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노드 하나 당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은닉층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모든 노드에 대해 비용함수를 정의하여 개별적인 강도를 알아봤다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비용함수에서 각 가중치의 연결 강도를 측정 해서 비용함수가 낮아지는 방향으로 내려가자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은닉층도 </a:t>
            </a:r>
            <a:r>
              <a:rPr lang="en-US" altLang="ko-KR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노드 당 </a:t>
            </a:r>
            <a:r>
              <a:rPr lang="en-US" altLang="ko-KR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</a:t>
            </a:r>
            <a:r>
              <a:rPr lang="ko-KR" altLang="en-US" sz="1600" dirty="0" err="1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입력층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노드로 입력 돼 있다</a:t>
            </a:r>
            <a:r>
              <a:rPr lang="en-US" altLang="ko-KR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입력층노드의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가중치도 총 비용함수의 영향을 미친다</a:t>
            </a:r>
            <a:r>
              <a:rPr lang="en-US" altLang="ko-KR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과정을 똑같이 </a:t>
            </a:r>
            <a:r>
              <a:rPr lang="ko-KR" altLang="en-US" sz="1600" dirty="0" err="1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은닉층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노드 하나 당 모든 </a:t>
            </a:r>
            <a:r>
              <a:rPr lang="ko-KR" altLang="en-US" sz="1600" dirty="0" err="1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출력층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노드에 대해 적용한다</a:t>
            </a:r>
            <a:r>
              <a:rPr lang="en-US" altLang="ko-KR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384CFC-7BF6-45F0-B038-F6E43CB356A1}"/>
              </a:ext>
            </a:extLst>
          </p:cNvPr>
          <p:cNvSpPr txBox="1"/>
          <p:nvPr/>
        </p:nvSpPr>
        <p:spPr>
          <a:xfrm>
            <a:off x="8514347" y="230216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W0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4568F86-B161-43C0-9F3C-D160BB8CDCEA}"/>
              </a:ext>
            </a:extLst>
          </p:cNvPr>
          <p:cNvSpPr txBox="1"/>
          <p:nvPr/>
        </p:nvSpPr>
        <p:spPr>
          <a:xfrm>
            <a:off x="8514347" y="354927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W1</a:t>
            </a:r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41E886-8EC6-4F13-9388-ACE1B6CB5A92}"/>
              </a:ext>
            </a:extLst>
          </p:cNvPr>
          <p:cNvSpPr txBox="1"/>
          <p:nvPr/>
        </p:nvSpPr>
        <p:spPr>
          <a:xfrm>
            <a:off x="8514347" y="4796388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W2</a:t>
            </a:r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17A78D-F14E-417B-BE31-836907572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470" y="1538422"/>
            <a:ext cx="4834919" cy="487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4EF5C1-F30B-417A-B4E7-44463458C44A}"/>
              </a:ext>
            </a:extLst>
          </p:cNvPr>
          <p:cNvSpPr txBox="1"/>
          <p:nvPr/>
        </p:nvSpPr>
        <p:spPr>
          <a:xfrm>
            <a:off x="9511366" y="2209831"/>
            <a:ext cx="22409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/>
              <a:t>출력층의 첫번째 노드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5E7733-ED88-4D98-9479-5E09E5077042}"/>
              </a:ext>
            </a:extLst>
          </p:cNvPr>
          <p:cNvCxnSpPr/>
          <p:nvPr/>
        </p:nvCxnSpPr>
        <p:spPr>
          <a:xfrm>
            <a:off x="11069053" y="2578065"/>
            <a:ext cx="288758" cy="1039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780C3B-2738-4E59-9A63-5BB6063A99B1}"/>
              </a:ext>
            </a:extLst>
          </p:cNvPr>
          <p:cNvSpPr/>
          <p:nvPr/>
        </p:nvSpPr>
        <p:spPr>
          <a:xfrm>
            <a:off x="7517328" y="1653436"/>
            <a:ext cx="685800" cy="4597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03E085A-0806-4C57-B52D-4AE042244EF4}"/>
              </a:ext>
            </a:extLst>
          </p:cNvPr>
          <p:cNvCxnSpPr>
            <a:cxnSpLocks/>
          </p:cNvCxnSpPr>
          <p:nvPr/>
        </p:nvCxnSpPr>
        <p:spPr>
          <a:xfrm flipH="1" flipV="1">
            <a:off x="8368931" y="3158239"/>
            <a:ext cx="1720273" cy="2127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70735A8-147C-4C9E-A782-AF7D754D648E}"/>
              </a:ext>
            </a:extLst>
          </p:cNvPr>
          <p:cNvSpPr txBox="1"/>
          <p:nvPr/>
        </p:nvSpPr>
        <p:spPr>
          <a:xfrm>
            <a:off x="9271223" y="5286111"/>
            <a:ext cx="201016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/>
              <a:t>은닉층의 모든 노드</a:t>
            </a:r>
          </a:p>
        </p:txBody>
      </p:sp>
    </p:spTree>
    <p:extLst>
      <p:ext uri="{BB962C8B-B14F-4D97-AF65-F5344CB8AC3E}">
        <p14:creationId xmlns:p14="http://schemas.microsoft.com/office/powerpoint/2010/main" val="2214561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91A3E8D0-100E-41FB-A90B-363484C3C20B}"/>
              </a:ext>
            </a:extLst>
          </p:cNvPr>
          <p:cNvSpPr>
            <a:spLocks noChangeAspect="1"/>
          </p:cNvSpPr>
          <p:nvPr/>
        </p:nvSpPr>
        <p:spPr>
          <a:xfrm>
            <a:off x="-2996942" y="-3293489"/>
            <a:ext cx="9676947" cy="9676947"/>
          </a:xfrm>
          <a:prstGeom prst="flowChartConnector">
            <a:avLst/>
          </a:prstGeom>
          <a:solidFill>
            <a:schemeClr val="bg1">
              <a:lumMod val="85000"/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A8F6287E-53B4-4816-9211-C3890F3FE19B}"/>
              </a:ext>
            </a:extLst>
          </p:cNvPr>
          <p:cNvSpPr>
            <a:spLocks noChangeAspect="1"/>
          </p:cNvSpPr>
          <p:nvPr/>
        </p:nvSpPr>
        <p:spPr>
          <a:xfrm>
            <a:off x="10330649" y="1284348"/>
            <a:ext cx="6484561" cy="6484561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12CD9424-15B7-4218-B485-45D012561FF7}"/>
              </a:ext>
            </a:extLst>
          </p:cNvPr>
          <p:cNvSpPr>
            <a:spLocks noChangeAspect="1"/>
          </p:cNvSpPr>
          <p:nvPr/>
        </p:nvSpPr>
        <p:spPr>
          <a:xfrm>
            <a:off x="7998115" y="4464378"/>
            <a:ext cx="4787244" cy="4787244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2D696E-F000-43B2-95B4-5062F7DE5E25}"/>
              </a:ext>
            </a:extLst>
          </p:cNvPr>
          <p:cNvSpPr/>
          <p:nvPr/>
        </p:nvSpPr>
        <p:spPr>
          <a:xfrm rot="970766">
            <a:off x="-1505454" y="4534041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D58296-1198-4694-9A8B-6CEF96DB1722}"/>
              </a:ext>
            </a:extLst>
          </p:cNvPr>
          <p:cNvSpPr/>
          <p:nvPr/>
        </p:nvSpPr>
        <p:spPr>
          <a:xfrm rot="970766">
            <a:off x="3344287" y="-1375149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593313" y="764279"/>
            <a:ext cx="6910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B65459A5-DB60-45C4-AA19-779ADAB963F6}"/>
              </a:ext>
            </a:extLst>
          </p:cNvPr>
          <p:cNvSpPr>
            <a:spLocks noChangeAspect="1"/>
          </p:cNvSpPr>
          <p:nvPr/>
        </p:nvSpPr>
        <p:spPr>
          <a:xfrm>
            <a:off x="4698919" y="1378944"/>
            <a:ext cx="180000" cy="180000"/>
          </a:xfrm>
          <a:prstGeom prst="flowChartConnector">
            <a:avLst/>
          </a:prstGeom>
          <a:solidFill>
            <a:srgbClr val="6A8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7B1BC-ECCF-43D9-9DFF-81A4494A8C7C}"/>
              </a:ext>
            </a:extLst>
          </p:cNvPr>
          <p:cNvSpPr txBox="1"/>
          <p:nvPr/>
        </p:nvSpPr>
        <p:spPr>
          <a:xfrm>
            <a:off x="1131969" y="6292302"/>
            <a:ext cx="247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 </a:t>
            </a:r>
            <a:r>
              <a:rPr lang="ko-KR" altLang="en-US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분석 학회 </a:t>
            </a:r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D&amp;A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CF09B1-DE29-4042-A98A-7287732147E8}"/>
              </a:ext>
            </a:extLst>
          </p:cNvPr>
          <p:cNvGrpSpPr>
            <a:grpSpLocks noChangeAspect="1"/>
          </p:cNvGrpSpPr>
          <p:nvPr/>
        </p:nvGrpSpPr>
        <p:grpSpPr>
          <a:xfrm>
            <a:off x="793203" y="6302412"/>
            <a:ext cx="298079" cy="284061"/>
            <a:chOff x="3139440" y="2192020"/>
            <a:chExt cx="2646680" cy="2522220"/>
          </a:xfrm>
          <a:solidFill>
            <a:schemeClr val="bg1">
              <a:alpha val="90000"/>
            </a:schemeClr>
          </a:solidFill>
        </p:grpSpPr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4E39F7E4-999B-4F07-8FCA-9F5959617869}"/>
                </a:ext>
              </a:extLst>
            </p:cNvPr>
            <p:cNvSpPr/>
            <p:nvPr/>
          </p:nvSpPr>
          <p:spPr>
            <a:xfrm>
              <a:off x="3977640" y="303276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63736829-3C00-45AB-9AFC-68C50100137C}"/>
                </a:ext>
              </a:extLst>
            </p:cNvPr>
            <p:cNvSpPr/>
            <p:nvPr/>
          </p:nvSpPr>
          <p:spPr>
            <a:xfrm>
              <a:off x="4363720" y="368300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C2EA26F9-B0A5-4EBD-AFA1-2D65DAB43FD2}"/>
                </a:ext>
              </a:extLst>
            </p:cNvPr>
            <p:cNvSpPr/>
            <p:nvPr/>
          </p:nvSpPr>
          <p:spPr>
            <a:xfrm>
              <a:off x="5440680" y="325628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형: 비어 있음 20">
              <a:extLst>
                <a:ext uri="{FF2B5EF4-FFF2-40B4-BE49-F238E27FC236}">
                  <a16:creationId xmlns:a16="http://schemas.microsoft.com/office/drawing/2014/main" id="{016CF017-A25C-4E84-92C3-52B4B7BAEC12}"/>
                </a:ext>
              </a:extLst>
            </p:cNvPr>
            <p:cNvSpPr/>
            <p:nvPr/>
          </p:nvSpPr>
          <p:spPr>
            <a:xfrm>
              <a:off x="4729480" y="21920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9021FE06-35D4-4853-A2E4-5A6E038B4F09}"/>
                </a:ext>
              </a:extLst>
            </p:cNvPr>
            <p:cNvSpPr/>
            <p:nvPr/>
          </p:nvSpPr>
          <p:spPr>
            <a:xfrm>
              <a:off x="3421380" y="24714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BFD22BA5-7D8F-45CB-8E3D-DF6EAB38D6E4}"/>
                </a:ext>
              </a:extLst>
            </p:cNvPr>
            <p:cNvSpPr/>
            <p:nvPr/>
          </p:nvSpPr>
          <p:spPr>
            <a:xfrm>
              <a:off x="3251200" y="393065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1E1E30A5-8256-4F75-A465-35CE382AA776}"/>
                </a:ext>
              </a:extLst>
            </p:cNvPr>
            <p:cNvSpPr/>
            <p:nvPr/>
          </p:nvSpPr>
          <p:spPr>
            <a:xfrm>
              <a:off x="5217160" y="4080510"/>
              <a:ext cx="232410" cy="23241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형: 비어 있음 24">
              <a:extLst>
                <a:ext uri="{FF2B5EF4-FFF2-40B4-BE49-F238E27FC236}">
                  <a16:creationId xmlns:a16="http://schemas.microsoft.com/office/drawing/2014/main" id="{2C8D7F9E-E7AE-43BC-9A49-746772659643}"/>
                </a:ext>
              </a:extLst>
            </p:cNvPr>
            <p:cNvSpPr/>
            <p:nvPr/>
          </p:nvSpPr>
          <p:spPr>
            <a:xfrm>
              <a:off x="4927600" y="304800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형: 비어 있음 25">
              <a:extLst>
                <a:ext uri="{FF2B5EF4-FFF2-40B4-BE49-F238E27FC236}">
                  <a16:creationId xmlns:a16="http://schemas.microsoft.com/office/drawing/2014/main" id="{D744F07E-7C34-4DF0-A910-3253DC05A02A}"/>
                </a:ext>
              </a:extLst>
            </p:cNvPr>
            <p:cNvSpPr/>
            <p:nvPr/>
          </p:nvSpPr>
          <p:spPr>
            <a:xfrm>
              <a:off x="3528060" y="323088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045EC117-A1FD-4032-A8BA-A4417C452973}"/>
                </a:ext>
              </a:extLst>
            </p:cNvPr>
            <p:cNvSpPr/>
            <p:nvPr/>
          </p:nvSpPr>
          <p:spPr>
            <a:xfrm>
              <a:off x="3139440" y="313436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형: 비어 있음 27">
              <a:extLst>
                <a:ext uri="{FF2B5EF4-FFF2-40B4-BE49-F238E27FC236}">
                  <a16:creationId xmlns:a16="http://schemas.microsoft.com/office/drawing/2014/main" id="{F9BF0BD9-7415-4A43-B6E6-2CA719302904}"/>
                </a:ext>
              </a:extLst>
            </p:cNvPr>
            <p:cNvSpPr/>
            <p:nvPr/>
          </p:nvSpPr>
          <p:spPr>
            <a:xfrm>
              <a:off x="4902200" y="390779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25B35B12-EDE4-494E-AED8-A30DA0301663}"/>
                </a:ext>
              </a:extLst>
            </p:cNvPr>
            <p:cNvSpPr/>
            <p:nvPr/>
          </p:nvSpPr>
          <p:spPr>
            <a:xfrm>
              <a:off x="4516120" y="4495800"/>
              <a:ext cx="218440" cy="218440"/>
            </a:xfrm>
            <a:prstGeom prst="donut">
              <a:avLst>
                <a:gd name="adj" fmla="val 255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CC8D3A-C476-40DD-86D6-28CDFBDE85BE}"/>
                </a:ext>
              </a:extLst>
            </p:cNvPr>
            <p:cNvSpPr/>
            <p:nvPr/>
          </p:nvSpPr>
          <p:spPr>
            <a:xfrm rot="20850940">
              <a:off x="3635779" y="2424663"/>
              <a:ext cx="1148929" cy="55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D25014-E427-4C5B-AA18-094513BD437F}"/>
                </a:ext>
              </a:extLst>
            </p:cNvPr>
            <p:cNvSpPr/>
            <p:nvPr/>
          </p:nvSpPr>
          <p:spPr>
            <a:xfrm rot="3329575">
              <a:off x="4686467" y="2815312"/>
              <a:ext cx="1099666" cy="55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E791ECF-C3CF-4696-B19E-04C60DF4660E}"/>
                </a:ext>
              </a:extLst>
            </p:cNvPr>
            <p:cNvSpPr/>
            <p:nvPr/>
          </p:nvSpPr>
          <p:spPr>
            <a:xfrm rot="21060585">
              <a:off x="3483235" y="3930307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60F801-6381-44D2-8D14-80C48C2B91D2}"/>
                </a:ext>
              </a:extLst>
            </p:cNvPr>
            <p:cNvSpPr/>
            <p:nvPr/>
          </p:nvSpPr>
          <p:spPr>
            <a:xfrm rot="20069408">
              <a:off x="4602173" y="3595560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2F7F76-5773-482D-8F4F-48BE53137003}"/>
                </a:ext>
              </a:extLst>
            </p:cNvPr>
            <p:cNvSpPr/>
            <p:nvPr/>
          </p:nvSpPr>
          <p:spPr>
            <a:xfrm rot="1424627">
              <a:off x="3436807" y="4329706"/>
              <a:ext cx="1145594" cy="589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D78910B-CBC2-436C-A794-F14229F627F1}"/>
                </a:ext>
              </a:extLst>
            </p:cNvPr>
            <p:cNvSpPr/>
            <p:nvPr/>
          </p:nvSpPr>
          <p:spPr>
            <a:xfrm rot="16905973">
              <a:off x="4031352" y="3062960"/>
              <a:ext cx="1346649" cy="51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A9C4365-54A6-4B57-B9E0-3B70F7827F1C}"/>
                </a:ext>
              </a:extLst>
            </p:cNvPr>
            <p:cNvSpPr/>
            <p:nvPr/>
          </p:nvSpPr>
          <p:spPr>
            <a:xfrm rot="18737762">
              <a:off x="3308766" y="3622159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1C5529E-A757-494A-B735-138B9FE4EA52}"/>
                </a:ext>
              </a:extLst>
            </p:cNvPr>
            <p:cNvSpPr/>
            <p:nvPr/>
          </p:nvSpPr>
          <p:spPr>
            <a:xfrm rot="18437980">
              <a:off x="4087417" y="2734041"/>
              <a:ext cx="873851" cy="571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E9EE01-476D-4DED-910B-B652274A7169}"/>
                </a:ext>
              </a:extLst>
            </p:cNvPr>
            <p:cNvSpPr/>
            <p:nvPr/>
          </p:nvSpPr>
          <p:spPr>
            <a:xfrm rot="17569850">
              <a:off x="5207839" y="3820893"/>
              <a:ext cx="568568" cy="55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BCC22A-BBD7-4A4F-8CA8-43D45383901D}"/>
                </a:ext>
              </a:extLst>
            </p:cNvPr>
            <p:cNvSpPr/>
            <p:nvPr/>
          </p:nvSpPr>
          <p:spPr>
            <a:xfrm rot="19729982">
              <a:off x="4654145" y="4392462"/>
              <a:ext cx="657870" cy="64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501E119-61DA-415D-8AFA-590510D14149}"/>
                </a:ext>
              </a:extLst>
            </p:cNvPr>
            <p:cNvSpPr/>
            <p:nvPr/>
          </p:nvSpPr>
          <p:spPr>
            <a:xfrm rot="17768337">
              <a:off x="3107743" y="2894908"/>
              <a:ext cx="520869" cy="5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F58F733-4B49-4CC4-8541-41FB376A35E5}"/>
                </a:ext>
              </a:extLst>
            </p:cNvPr>
            <p:cNvSpPr/>
            <p:nvPr/>
          </p:nvSpPr>
          <p:spPr>
            <a:xfrm rot="15587013">
              <a:off x="2935663" y="3599992"/>
              <a:ext cx="709047" cy="58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4BB535E-3391-44F7-ABFC-E8409C0A1108}"/>
                </a:ext>
              </a:extLst>
            </p:cNvPr>
            <p:cNvSpPr/>
            <p:nvPr/>
          </p:nvSpPr>
          <p:spPr>
            <a:xfrm rot="18898641">
              <a:off x="4955401" y="372518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999E605-6BA6-47D3-ADB1-C4606D768D62}"/>
                </a:ext>
              </a:extLst>
            </p:cNvPr>
            <p:cNvSpPr/>
            <p:nvPr/>
          </p:nvSpPr>
          <p:spPr>
            <a:xfrm rot="18009686">
              <a:off x="4558371" y="4277263"/>
              <a:ext cx="53282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4A25821-46F4-4D16-BF44-15BD6936D82F}"/>
                </a:ext>
              </a:extLst>
            </p:cNvPr>
            <p:cNvSpPr/>
            <p:nvPr/>
          </p:nvSpPr>
          <p:spPr>
            <a:xfrm rot="15630810">
              <a:off x="4280776" y="4245301"/>
              <a:ext cx="58302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D242493-1726-4AF5-B416-DB5CFDC374B3}"/>
                </a:ext>
              </a:extLst>
            </p:cNvPr>
            <p:cNvSpPr/>
            <p:nvPr/>
          </p:nvSpPr>
          <p:spPr>
            <a:xfrm rot="18210994">
              <a:off x="4487585" y="344580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09D3842-6EBA-4D61-A7DD-7AB0005FD0FF}"/>
                </a:ext>
              </a:extLst>
            </p:cNvPr>
            <p:cNvSpPr/>
            <p:nvPr/>
          </p:nvSpPr>
          <p:spPr>
            <a:xfrm rot="12573165">
              <a:off x="5042312" y="3254732"/>
              <a:ext cx="457406" cy="576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1992A6-FDC2-45CF-9717-EFC48B9697E3}"/>
                </a:ext>
              </a:extLst>
            </p:cNvPr>
            <p:cNvSpPr/>
            <p:nvPr/>
          </p:nvSpPr>
          <p:spPr>
            <a:xfrm rot="15489683">
              <a:off x="4619758" y="2730382"/>
              <a:ext cx="66485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832601D-3874-452B-99C2-6281934C2172}"/>
                </a:ext>
              </a:extLst>
            </p:cNvPr>
            <p:cNvSpPr/>
            <p:nvPr/>
          </p:nvSpPr>
          <p:spPr>
            <a:xfrm rot="14285222">
              <a:off x="4122560" y="3526308"/>
              <a:ext cx="465234" cy="476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CBB57C-30F5-42D4-8FDA-D936A1828FC3}"/>
                </a:ext>
              </a:extLst>
            </p:cNvPr>
            <p:cNvSpPr/>
            <p:nvPr/>
          </p:nvSpPr>
          <p:spPr>
            <a:xfrm rot="17478785">
              <a:off x="3211659" y="3641939"/>
              <a:ext cx="60277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59F528F-79E6-4F07-A92A-ABD31293A6BD}"/>
                </a:ext>
              </a:extLst>
            </p:cNvPr>
            <p:cNvSpPr/>
            <p:nvPr/>
          </p:nvSpPr>
          <p:spPr>
            <a:xfrm rot="13334319">
              <a:off x="3536614" y="2869439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08A841E-49AA-4899-8ACC-34400D72652B}"/>
                </a:ext>
              </a:extLst>
            </p:cNvPr>
            <p:cNvSpPr/>
            <p:nvPr/>
          </p:nvSpPr>
          <p:spPr>
            <a:xfrm rot="16028886">
              <a:off x="3318340" y="2952758"/>
              <a:ext cx="56340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77C793-5521-40E9-9D32-A9AC3273B76C}"/>
                </a:ext>
              </a:extLst>
            </p:cNvPr>
            <p:cNvSpPr/>
            <p:nvPr/>
          </p:nvSpPr>
          <p:spPr>
            <a:xfrm rot="20961323">
              <a:off x="3670503" y="3257345"/>
              <a:ext cx="343385" cy="4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C67A8AA-C3BC-428E-83C5-E57674A7E41B}"/>
                </a:ext>
              </a:extLst>
            </p:cNvPr>
            <p:cNvSpPr/>
            <p:nvPr/>
          </p:nvSpPr>
          <p:spPr>
            <a:xfrm rot="810598">
              <a:off x="3278748" y="3245860"/>
              <a:ext cx="26859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F669434-A6EA-495C-9546-0359145D1839}"/>
                </a:ext>
              </a:extLst>
            </p:cNvPr>
            <p:cNvSpPr/>
            <p:nvPr/>
          </p:nvSpPr>
          <p:spPr>
            <a:xfrm rot="737717">
              <a:off x="4691935" y="3912811"/>
              <a:ext cx="24300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7FE1108-504D-4A72-B062-402D4F952BC6}"/>
                </a:ext>
              </a:extLst>
            </p:cNvPr>
            <p:cNvSpPr/>
            <p:nvPr/>
          </p:nvSpPr>
          <p:spPr>
            <a:xfrm rot="1780540">
              <a:off x="5044186" y="4066573"/>
              <a:ext cx="243573" cy="48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67C2AF-F304-48A1-8C58-BABE0DE8564C}"/>
              </a:ext>
            </a:extLst>
          </p:cNvPr>
          <p:cNvSpPr txBox="1"/>
          <p:nvPr/>
        </p:nvSpPr>
        <p:spPr>
          <a:xfrm>
            <a:off x="5683166" y="3261890"/>
            <a:ext cx="1204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endParaRPr lang="en-US" altLang="ko-KR" sz="2000" dirty="0">
              <a:solidFill>
                <a:schemeClr val="bg1">
                  <a:alpha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6F748C0-AABA-428A-A483-A304AEC502BE}"/>
              </a:ext>
            </a:extLst>
          </p:cNvPr>
          <p:cNvSpPr txBox="1"/>
          <p:nvPr/>
        </p:nvSpPr>
        <p:spPr>
          <a:xfrm>
            <a:off x="5051289" y="3231113"/>
            <a:ext cx="5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3B9365E-D398-4041-AE46-A1DCF58FCA50}"/>
              </a:ext>
            </a:extLst>
          </p:cNvPr>
          <p:cNvSpPr txBox="1"/>
          <p:nvPr/>
        </p:nvSpPr>
        <p:spPr>
          <a:xfrm>
            <a:off x="7804885" y="3261890"/>
            <a:ext cx="1301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경사하강법</a:t>
            </a:r>
            <a:endParaRPr lang="en-US" altLang="ko-KR" sz="2000" dirty="0">
              <a:solidFill>
                <a:schemeClr val="bg1">
                  <a:alpha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C87DE4FD-2916-47C4-BC2F-EBF43E653FAD}"/>
              </a:ext>
            </a:extLst>
          </p:cNvPr>
          <p:cNvSpPr txBox="1"/>
          <p:nvPr/>
        </p:nvSpPr>
        <p:spPr>
          <a:xfrm>
            <a:off x="7173008" y="3231113"/>
            <a:ext cx="5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F508E2F-EA97-4CEB-9A5B-B44451DF5ED5}"/>
              </a:ext>
            </a:extLst>
          </p:cNvPr>
          <p:cNvSpPr txBox="1"/>
          <p:nvPr/>
        </p:nvSpPr>
        <p:spPr>
          <a:xfrm>
            <a:off x="7804885" y="4511844"/>
            <a:ext cx="13670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endParaRPr lang="en-US" altLang="ko-KR" sz="2000" dirty="0">
              <a:solidFill>
                <a:schemeClr val="bg1">
                  <a:alpha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BBFBCC1-ACEF-479A-A474-7AFEE417253A}"/>
              </a:ext>
            </a:extLst>
          </p:cNvPr>
          <p:cNvSpPr txBox="1"/>
          <p:nvPr/>
        </p:nvSpPr>
        <p:spPr>
          <a:xfrm>
            <a:off x="7173008" y="4481067"/>
            <a:ext cx="5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2FC1E76-5E00-48A1-8141-E2885AD167F9}"/>
              </a:ext>
            </a:extLst>
          </p:cNvPr>
          <p:cNvSpPr txBox="1"/>
          <p:nvPr/>
        </p:nvSpPr>
        <p:spPr>
          <a:xfrm>
            <a:off x="9909353" y="4511844"/>
            <a:ext cx="1563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endParaRPr lang="en-US" altLang="ko-KR" sz="2000" dirty="0">
              <a:solidFill>
                <a:schemeClr val="bg1">
                  <a:alpha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C751871-0D1E-4B96-916B-99D33667F060}"/>
              </a:ext>
            </a:extLst>
          </p:cNvPr>
          <p:cNvSpPr txBox="1"/>
          <p:nvPr/>
        </p:nvSpPr>
        <p:spPr>
          <a:xfrm>
            <a:off x="9277477" y="4481067"/>
            <a:ext cx="5763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i="1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2435153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3657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수학적으로 살펴보기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1 1 1 1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신경망 가정해서 살펴보자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  <m:r>
                      <a:rPr lang="ko-KR" alt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은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출력층의 노드 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비용함수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𝐿</m:t>
                                </m:r>
                              </m:sup>
                            </m:sSup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 −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𝜎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𝑊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−1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)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(W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  <m:r>
                      <a:rPr lang="ko-KR" alt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로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향하는 가중치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𝑤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−1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+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𝑏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이라 정의하기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그렇다면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𝑊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  <m:r>
                      <a:rPr lang="ko-KR" alt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에</m:t>
                    </m:r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대해 얼마나 민감할까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 :W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 대해 미분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𝑤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→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→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3657796"/>
              </a:xfrm>
              <a:prstGeom prst="rect">
                <a:avLst/>
              </a:prstGeom>
              <a:blipFill>
                <a:blip r:embed="rId3"/>
                <a:stretch>
                  <a:fillRect l="-1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384CFC-7BF6-45F0-B038-F6E43CB356A1}"/>
              </a:ext>
            </a:extLst>
          </p:cNvPr>
          <p:cNvSpPr txBox="1"/>
          <p:nvPr/>
        </p:nvSpPr>
        <p:spPr>
          <a:xfrm>
            <a:off x="8514347" y="230216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EF5C1-F30B-417A-B4E7-44463458C44A}"/>
              </a:ext>
            </a:extLst>
          </p:cNvPr>
          <p:cNvSpPr txBox="1"/>
          <p:nvPr/>
        </p:nvSpPr>
        <p:spPr>
          <a:xfrm>
            <a:off x="9511366" y="2209831"/>
            <a:ext cx="22409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/>
              <a:t>출력층의 첫번째 노드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5E7733-ED88-4D98-9479-5E09E5077042}"/>
              </a:ext>
            </a:extLst>
          </p:cNvPr>
          <p:cNvCxnSpPr/>
          <p:nvPr/>
        </p:nvCxnSpPr>
        <p:spPr>
          <a:xfrm>
            <a:off x="11069053" y="2578065"/>
            <a:ext cx="288758" cy="1039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D78ECE-7263-4E17-B981-0ECDB70E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41" y="1482785"/>
            <a:ext cx="4516159" cy="21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6448A2F-E9F9-4432-A024-CBE1BA7CDE6B}"/>
              </a:ext>
            </a:extLst>
          </p:cNvPr>
          <p:cNvCxnSpPr>
            <a:cxnSpLocks/>
          </p:cNvCxnSpPr>
          <p:nvPr/>
        </p:nvCxnSpPr>
        <p:spPr>
          <a:xfrm flipV="1">
            <a:off x="10889182" y="2795676"/>
            <a:ext cx="648500" cy="2476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F24483-BA6E-4DD0-83CE-2401DD15E4A9}"/>
              </a:ext>
            </a:extLst>
          </p:cNvPr>
          <p:cNvCxnSpPr>
            <a:cxnSpLocks/>
          </p:cNvCxnSpPr>
          <p:nvPr/>
        </p:nvCxnSpPr>
        <p:spPr>
          <a:xfrm flipV="1">
            <a:off x="9767640" y="2841424"/>
            <a:ext cx="524620" cy="24943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F379D-0344-4BD0-A274-42A83CFB8914}"/>
                  </a:ext>
                </a:extLst>
              </p:cNvPr>
              <p:cNvSpPr txBox="1"/>
              <p:nvPr/>
            </p:nvSpPr>
            <p:spPr>
              <a:xfrm>
                <a:off x="9107954" y="5335802"/>
                <a:ext cx="1042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F379D-0344-4BD0-A274-42A83CFB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954" y="5335802"/>
                <a:ext cx="1042332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77D098-8B71-40A2-AB2D-B08404840855}"/>
                  </a:ext>
                </a:extLst>
              </p:cNvPr>
              <p:cNvSpPr txBox="1"/>
              <p:nvPr/>
            </p:nvSpPr>
            <p:spPr>
              <a:xfrm>
                <a:off x="10527631" y="5335802"/>
                <a:ext cx="85424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77D098-8B71-40A2-AB2D-B08404840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631" y="5335802"/>
                <a:ext cx="85424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213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5303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수학적으로 살펴보기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den>
                    </m:f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den>
                    </m:f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den>
                    </m:f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den>
                    </m:f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endParaRPr lang="en-US" altLang="ko-KR" sz="2000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den>
                    </m:f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=2(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−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𝑦</m:t>
                    </m:r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den>
                    </m:f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𝜎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′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(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𝑧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</m:sup>
                    </m:sSup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)</m:t>
                    </m:r>
                  </m:oMath>
                </a14:m>
                <a:endParaRPr lang="en-US" altLang="ko-KR" sz="2000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den>
                    </m:f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sz="2000" b="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여기서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  <m: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𝑎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𝐿</m:t>
                        </m:r>
                        <m:r>
                          <a:rPr lang="en-US" altLang="ko-KR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−2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영향을 받는 값이다</a:t>
                </a:r>
                <a:r>
                  <a:rPr lang="en-US" altLang="ko-KR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따라서 이 과정을 </a:t>
                </a:r>
                <a:r>
                  <a:rPr lang="ko-KR" altLang="en-US" dirty="0" err="1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입력층</a:t>
                </a:r>
                <a:r>
                  <a:rPr lang="ko-KR" altLang="en-US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노드에 까지 진행</a:t>
                </a:r>
                <a:r>
                  <a:rPr lang="en-US" altLang="ko-KR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(</a:t>
                </a:r>
                <a:r>
                  <a:rPr lang="ko-KR" altLang="en-US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밑으로 갈수록 식이 길다</a:t>
                </a:r>
                <a:r>
                  <a:rPr lang="en-US" altLang="ko-KR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ko-KR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  <m:r>
                      <a:rPr lang="en-US" altLang="ko-KR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→</m:t>
                    </m:r>
                  </m:oMath>
                </a14:m>
                <a:r>
                  <a:rPr lang="en-US" altLang="ko-KR" sz="1800" b="0" dirty="0">
                    <a:solidFill>
                      <a:srgbClr val="FF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</m:num>
                      <m:den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altLang="ko-KR" sz="1800" b="0" dirty="0">
                  <a:solidFill>
                    <a:srgbClr val="FF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5303760"/>
              </a:xfrm>
              <a:prstGeom prst="rect">
                <a:avLst/>
              </a:prstGeom>
              <a:blipFill>
                <a:blip r:embed="rId3"/>
                <a:stretch>
                  <a:fillRect l="-1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5D384CFC-7BF6-45F0-B038-F6E43CB356A1}"/>
              </a:ext>
            </a:extLst>
          </p:cNvPr>
          <p:cNvSpPr txBox="1"/>
          <p:nvPr/>
        </p:nvSpPr>
        <p:spPr>
          <a:xfrm>
            <a:off x="8514347" y="230216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W0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EF5C1-F30B-417A-B4E7-44463458C44A}"/>
              </a:ext>
            </a:extLst>
          </p:cNvPr>
          <p:cNvSpPr txBox="1"/>
          <p:nvPr/>
        </p:nvSpPr>
        <p:spPr>
          <a:xfrm>
            <a:off x="9511366" y="2209831"/>
            <a:ext cx="22409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dirty="0"/>
              <a:t>출력층의 첫번째 노드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45E7733-ED88-4D98-9479-5E09E5077042}"/>
              </a:ext>
            </a:extLst>
          </p:cNvPr>
          <p:cNvCxnSpPr/>
          <p:nvPr/>
        </p:nvCxnSpPr>
        <p:spPr>
          <a:xfrm>
            <a:off x="11069053" y="2578065"/>
            <a:ext cx="288758" cy="10396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D78ECE-7263-4E17-B981-0ECDB70E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41" y="1482785"/>
            <a:ext cx="4516159" cy="2134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6448A2F-E9F9-4432-A024-CBE1BA7CDE6B}"/>
              </a:ext>
            </a:extLst>
          </p:cNvPr>
          <p:cNvCxnSpPr>
            <a:cxnSpLocks/>
          </p:cNvCxnSpPr>
          <p:nvPr/>
        </p:nvCxnSpPr>
        <p:spPr>
          <a:xfrm flipV="1">
            <a:off x="10889182" y="2795676"/>
            <a:ext cx="648500" cy="24761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3F24483-BA6E-4DD0-83CE-2401DD15E4A9}"/>
              </a:ext>
            </a:extLst>
          </p:cNvPr>
          <p:cNvCxnSpPr>
            <a:cxnSpLocks/>
          </p:cNvCxnSpPr>
          <p:nvPr/>
        </p:nvCxnSpPr>
        <p:spPr>
          <a:xfrm flipV="1">
            <a:off x="9767640" y="2841424"/>
            <a:ext cx="524620" cy="24943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F379D-0344-4BD0-A274-42A83CFB8914}"/>
                  </a:ext>
                </a:extLst>
              </p:cNvPr>
              <p:cNvSpPr txBox="1"/>
              <p:nvPr/>
            </p:nvSpPr>
            <p:spPr>
              <a:xfrm>
                <a:off x="9107954" y="5335802"/>
                <a:ext cx="1042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0F379D-0344-4BD0-A274-42A83CFB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954" y="5335802"/>
                <a:ext cx="1042332" cy="4770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77D098-8B71-40A2-AB2D-B08404840855}"/>
                  </a:ext>
                </a:extLst>
              </p:cNvPr>
              <p:cNvSpPr txBox="1"/>
              <p:nvPr/>
            </p:nvSpPr>
            <p:spPr>
              <a:xfrm>
                <a:off x="10527631" y="5335802"/>
                <a:ext cx="85424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77D098-8B71-40A2-AB2D-B08404840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631" y="5335802"/>
                <a:ext cx="854243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979D0B-3F17-4F4F-9842-7248EF5ABBC7}"/>
                  </a:ext>
                </a:extLst>
              </p:cNvPr>
              <p:cNvSpPr txBox="1"/>
              <p:nvPr/>
            </p:nvSpPr>
            <p:spPr>
              <a:xfrm>
                <a:off x="4042611" y="2302164"/>
                <a:ext cx="22627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𝜎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(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F979D0B-3F17-4F4F-9842-7248EF5ABB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11" y="2302164"/>
                <a:ext cx="2262775" cy="338554"/>
              </a:xfrm>
              <a:prstGeom prst="rect">
                <a:avLst/>
              </a:prstGeom>
              <a:blipFill>
                <a:blip r:embed="rId7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91AA81-53CC-438B-9A21-554A6A787FD5}"/>
                  </a:ext>
                </a:extLst>
              </p:cNvPr>
              <p:cNvSpPr txBox="1"/>
              <p:nvPr/>
            </p:nvSpPr>
            <p:spPr>
              <a:xfrm>
                <a:off x="3879620" y="2574505"/>
                <a:ext cx="224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𝑧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91AA81-53CC-438B-9A21-554A6A787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620" y="2574505"/>
                <a:ext cx="224894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04939A-3689-4F26-95F9-C5517A544449}"/>
                  </a:ext>
                </a:extLst>
              </p:cNvPr>
              <p:cNvSpPr txBox="1"/>
              <p:nvPr/>
            </p:nvSpPr>
            <p:spPr>
              <a:xfrm>
                <a:off x="4042611" y="2870735"/>
                <a:ext cx="17405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𝐿</m:t>
                                  </m:r>
                                </m:sup>
                              </m:sSup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 −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04939A-3689-4F26-95F9-C5517A544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2611" y="2870735"/>
                <a:ext cx="1740568" cy="338554"/>
              </a:xfrm>
              <a:prstGeom prst="rect">
                <a:avLst/>
              </a:prstGeom>
              <a:blipFill>
                <a:blip r:embed="rId9"/>
                <a:stretch>
                  <a:fillRect b="-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E9A09B2B-C4DD-4CEA-9915-2F64E2CDE5F1}"/>
              </a:ext>
            </a:extLst>
          </p:cNvPr>
          <p:cNvCxnSpPr>
            <a:cxnSpLocks/>
          </p:cNvCxnSpPr>
          <p:nvPr/>
        </p:nvCxnSpPr>
        <p:spPr>
          <a:xfrm flipV="1">
            <a:off x="8403463" y="2841424"/>
            <a:ext cx="524620" cy="24943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1134FC-2F96-4825-A19C-B79EF28D422E}"/>
                  </a:ext>
                </a:extLst>
              </p:cNvPr>
              <p:cNvSpPr txBox="1"/>
              <p:nvPr/>
            </p:nvSpPr>
            <p:spPr>
              <a:xfrm>
                <a:off x="7885751" y="5335802"/>
                <a:ext cx="10423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25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</m:oMath>
                  </m:oMathPara>
                </a14:m>
                <a:endParaRPr lang="ko-KR" altLang="en-US" sz="25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61134FC-2F96-4825-A19C-B79EF28D4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5751" y="5335802"/>
                <a:ext cx="1042332" cy="4770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9B43FA-02C8-47BA-8256-85AE2219BDF2}"/>
                  </a:ext>
                </a:extLst>
              </p:cNvPr>
              <p:cNvSpPr txBox="1"/>
              <p:nvPr/>
            </p:nvSpPr>
            <p:spPr>
              <a:xfrm>
                <a:off x="3968501" y="3787552"/>
                <a:ext cx="29084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𝜎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(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−2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B29B43FA-02C8-47BA-8256-85AE2219B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01" y="3787552"/>
                <a:ext cx="2908421" cy="338554"/>
              </a:xfrm>
              <a:prstGeom prst="rect">
                <a:avLst/>
              </a:prstGeom>
              <a:blipFill>
                <a:blip r:embed="rId11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56D0E66-BA09-47EE-990D-EC1A4FAF1793}"/>
                  </a:ext>
                </a:extLst>
              </p:cNvPr>
              <p:cNvSpPr txBox="1"/>
              <p:nvPr/>
            </p:nvSpPr>
            <p:spPr>
              <a:xfrm>
                <a:off x="3677100" y="4188414"/>
                <a:ext cx="31414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𝑧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−2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56D0E66-BA09-47EE-990D-EC1A4FAF17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100" y="4188414"/>
                <a:ext cx="3141465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8F67C-38F1-4B0E-811F-50F6186DDC49}"/>
                  </a:ext>
                </a:extLst>
              </p:cNvPr>
              <p:cNvSpPr txBox="1"/>
              <p:nvPr/>
            </p:nvSpPr>
            <p:spPr>
              <a:xfrm>
                <a:off x="10696074" y="1840499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D8F67C-38F1-4B0E-811F-50F6186DD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074" y="1840499"/>
                <a:ext cx="68580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770547-47A0-4B6C-B172-B8A5B529E5D7}"/>
                  </a:ext>
                </a:extLst>
              </p:cNvPr>
              <p:cNvSpPr txBox="1"/>
              <p:nvPr/>
            </p:nvSpPr>
            <p:spPr>
              <a:xfrm>
                <a:off x="9453296" y="1840499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D770547-47A0-4B6C-B172-B8A5B529E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296" y="1840499"/>
                <a:ext cx="685800" cy="369332"/>
              </a:xfrm>
              <a:prstGeom prst="rect">
                <a:avLst/>
              </a:prstGeom>
              <a:blipFill>
                <a:blip r:embed="rId14"/>
                <a:stretch>
                  <a:fillRect r="-17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AABD1E1-0C41-44C8-8D8E-C482DF73DBFE}"/>
              </a:ext>
            </a:extLst>
          </p:cNvPr>
          <p:cNvCxnSpPr/>
          <p:nvPr/>
        </p:nvCxnSpPr>
        <p:spPr>
          <a:xfrm>
            <a:off x="6818565" y="6149340"/>
            <a:ext cx="21095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127EABF-F13E-493D-BCDD-B476189721FC}"/>
              </a:ext>
            </a:extLst>
          </p:cNvPr>
          <p:cNvSpPr txBox="1"/>
          <p:nvPr/>
        </p:nvSpPr>
        <p:spPr>
          <a:xfrm>
            <a:off x="8939513" y="5938586"/>
            <a:ext cx="214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 구함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1821343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3811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수학적으로 살펴보기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sSubSup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𝐿</m:t>
                                </m:r>
                              </m:sup>
                            </m:sSubSup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ko-K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 </m:t>
                        </m:r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 </m:t>
                    </m:r>
                  </m:oMath>
                </a14:m>
                <a:r>
                  <a:rPr lang="en-US" altLang="ko-KR" sz="1800" b="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 </m:t>
                        </m:r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 </m:t>
                    </m:r>
                  </m:oMath>
                </a14:m>
                <a:r>
                  <a:rPr lang="en-US" altLang="ko-KR" sz="1800" b="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p>
                          <m:s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p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 </m:t>
                        </m:r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+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(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일반화 할 때 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sigma </a:t>
                </a:r>
                <a:r>
                  <a:rPr lang="ko-KR" altLang="en-US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이용</a:t>
                </a:r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altLang="ko-KR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bSup>
                      </m:num>
                      <m:den>
                        <m:r>
                          <a:rPr lang="en-US" altLang="ko-K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𝑍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bSup>
                      </m:den>
                    </m:f>
                    <m:r>
                      <a:rPr lang="en-US" altLang="ko-KR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×</m:t>
                    </m:r>
                    <m:f>
                      <m:fPr>
                        <m:ctrlPr>
                          <a:rPr lang="en-US" altLang="ko-KR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ko-KR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𝐿</m:t>
                            </m:r>
                            <m:r>
                              <a:rPr lang="en-US" altLang="ko-KR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−1</m:t>
                            </m:r>
                          </m:sup>
                        </m:sSubSup>
                        <m:r>
                          <a:rPr lang="en-US" altLang="ko-KR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 </m:t>
                        </m:r>
                      </m:den>
                    </m:f>
                    <m:r>
                      <a:rPr lang="en-US" altLang="ko-K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r>
                  <a:rPr lang="en-US" altLang="ko-KR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3811236"/>
              </a:xfrm>
              <a:prstGeom prst="rect">
                <a:avLst/>
              </a:prstGeom>
              <a:blipFill>
                <a:blip r:embed="rId3"/>
                <a:stretch>
                  <a:fillRect l="-1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D8ED6ABE-82C0-49AC-A4B1-A1820C208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1568918"/>
            <a:ext cx="4572000" cy="3003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3EDAEDB-7A1B-480F-82E5-42C26761099D}"/>
                  </a:ext>
                </a:extLst>
              </p:cNvPr>
              <p:cNvSpPr txBox="1"/>
              <p:nvPr/>
            </p:nvSpPr>
            <p:spPr>
              <a:xfrm>
                <a:off x="8970878" y="3917419"/>
                <a:ext cx="854243" cy="48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3EDAEDB-7A1B-480F-82E5-42C267610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878" y="3917419"/>
                <a:ext cx="854243" cy="481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1F6DDD9-EA7F-4148-ABB8-73B4956B2712}"/>
                  </a:ext>
                </a:extLst>
              </p:cNvPr>
              <p:cNvSpPr txBox="1"/>
              <p:nvPr/>
            </p:nvSpPr>
            <p:spPr>
              <a:xfrm>
                <a:off x="10409989" y="3917418"/>
                <a:ext cx="854243" cy="48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41F6DDD9-EA7F-4148-ABB8-73B4956B2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9989" y="3917418"/>
                <a:ext cx="854243" cy="4817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4655553-95F6-4D49-AFDE-585503B97E60}"/>
                  </a:ext>
                </a:extLst>
              </p:cNvPr>
              <p:cNvSpPr txBox="1"/>
              <p:nvPr/>
            </p:nvSpPr>
            <p:spPr>
              <a:xfrm>
                <a:off x="9147341" y="1626507"/>
                <a:ext cx="854243" cy="48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14655553-95F6-4D49-AFDE-585503B97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7341" y="1626507"/>
                <a:ext cx="854243" cy="4848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5B4192-1A28-46DD-8090-7E434C19DAF4}"/>
                  </a:ext>
                </a:extLst>
              </p:cNvPr>
              <p:cNvSpPr txBox="1"/>
              <p:nvPr/>
            </p:nvSpPr>
            <p:spPr>
              <a:xfrm>
                <a:off x="10344484" y="1665449"/>
                <a:ext cx="854243" cy="48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5B4192-1A28-46DD-8090-7E434C19D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4484" y="1665449"/>
                <a:ext cx="854243" cy="4848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7D8134-75F2-4DE2-99AC-7617B7C428FF}"/>
                  </a:ext>
                </a:extLst>
              </p:cNvPr>
              <p:cNvSpPr txBox="1"/>
              <p:nvPr/>
            </p:nvSpPr>
            <p:spPr>
              <a:xfrm>
                <a:off x="7473613" y="1647383"/>
                <a:ext cx="854243" cy="48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</m:oMath>
                  </m:oMathPara>
                </a14:m>
                <a:endParaRPr lang="ko-KR" alt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7D8134-75F2-4DE2-99AC-7617B7C42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613" y="1647383"/>
                <a:ext cx="854243" cy="48481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A48016-C2D0-4054-9EAA-D2F245137013}"/>
                  </a:ext>
                </a:extLst>
              </p:cNvPr>
              <p:cNvSpPr txBox="1"/>
              <p:nvPr/>
            </p:nvSpPr>
            <p:spPr>
              <a:xfrm>
                <a:off x="7473612" y="3917420"/>
                <a:ext cx="854243" cy="48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25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bSup>
                    </m:oMath>
                  </m:oMathPara>
                </a14:m>
                <a:endParaRPr lang="ko-KR" altLang="en-US" sz="25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2A48016-C2D0-4054-9EAA-D2F245137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3612" y="3917420"/>
                <a:ext cx="854243" cy="4817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A96D7F-FF44-4608-B075-633C6E198BC0}"/>
                  </a:ext>
                </a:extLst>
              </p:cNvPr>
              <p:cNvSpPr txBox="1"/>
              <p:nvPr/>
            </p:nvSpPr>
            <p:spPr>
              <a:xfrm>
                <a:off x="10001584" y="1979124"/>
                <a:ext cx="685800" cy="374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A96D7F-FF44-4608-B075-633C6E198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584" y="1979124"/>
                <a:ext cx="685800" cy="374911"/>
              </a:xfrm>
              <a:prstGeom prst="rect">
                <a:avLst/>
              </a:prstGeom>
              <a:blipFill>
                <a:blip r:embed="rId11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EF1B4A-CAC2-4386-A201-751215A53681}"/>
                  </a:ext>
                </a:extLst>
              </p:cNvPr>
              <p:cNvSpPr txBox="1"/>
              <p:nvPr/>
            </p:nvSpPr>
            <p:spPr>
              <a:xfrm>
                <a:off x="8450178" y="1944741"/>
                <a:ext cx="685800" cy="374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CEF1B4A-CAC2-4386-A201-751215A53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178" y="1944741"/>
                <a:ext cx="685800" cy="374911"/>
              </a:xfrm>
              <a:prstGeom prst="rect">
                <a:avLst/>
              </a:prstGeom>
              <a:blipFill>
                <a:blip r:embed="rId12"/>
                <a:stretch>
                  <a:fillRect r="-1770" b="-16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647E5D3-3C24-493C-A524-EC9CF5B96F84}"/>
                  </a:ext>
                </a:extLst>
              </p:cNvPr>
              <p:cNvSpPr txBox="1"/>
              <p:nvPr/>
            </p:nvSpPr>
            <p:spPr>
              <a:xfrm>
                <a:off x="10628560" y="2906230"/>
                <a:ext cx="685800" cy="372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647E5D3-3C24-493C-A524-EC9CF5B96F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560" y="2906230"/>
                <a:ext cx="685800" cy="372666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A763BE02-3932-4313-A027-5CF0D7F4DE63}"/>
              </a:ext>
            </a:extLst>
          </p:cNvPr>
          <p:cNvCxnSpPr/>
          <p:nvPr/>
        </p:nvCxnSpPr>
        <p:spPr>
          <a:xfrm>
            <a:off x="10798342" y="297180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EC4A822-FBCE-4A4B-92BA-01C99093232A}"/>
                  </a:ext>
                </a:extLst>
              </p:cNvPr>
              <p:cNvSpPr txBox="1"/>
              <p:nvPr/>
            </p:nvSpPr>
            <p:spPr>
              <a:xfrm>
                <a:off x="4420802" y="1699101"/>
                <a:ext cx="226277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𝜎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(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EC4A822-FBCE-4A4B-92BA-01C990932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02" y="1699101"/>
                <a:ext cx="2262775" cy="338554"/>
              </a:xfrm>
              <a:prstGeom prst="rect">
                <a:avLst/>
              </a:prstGeom>
              <a:blipFill>
                <a:blip r:embed="rId14"/>
                <a:stretch>
                  <a:fillRect b="-145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EA26CA7-319C-4DC3-B416-F6FAA3FA68A5}"/>
                  </a:ext>
                </a:extLst>
              </p:cNvPr>
              <p:cNvSpPr txBox="1"/>
              <p:nvPr/>
            </p:nvSpPr>
            <p:spPr>
              <a:xfrm>
                <a:off x="4257811" y="1971442"/>
                <a:ext cx="22489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𝑧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EA26CA7-319C-4DC3-B416-F6FAA3FA6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811" y="1971442"/>
                <a:ext cx="2248941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82D504-69DE-4BD4-84FD-1AE85B4ACAFF}"/>
                  </a:ext>
                </a:extLst>
              </p:cNvPr>
              <p:cNvSpPr txBox="1"/>
              <p:nvPr/>
            </p:nvSpPr>
            <p:spPr>
              <a:xfrm>
                <a:off x="4420802" y="2267672"/>
                <a:ext cx="174056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나눔스퀘어_ac Bold" panose="020B0600000101010101" pitchFamily="50" charset="-127"/>
                                    </a:rPr>
                                    <m:t>𝐿</m:t>
                                  </m:r>
                                </m:sup>
                              </m:sSup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 −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나눔스퀘어_ac Bold" panose="020B0600000101010101" pitchFamily="50" charset="-127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C82D504-69DE-4BD4-84FD-1AE85B4AC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0802" y="2267672"/>
                <a:ext cx="1740568" cy="338554"/>
              </a:xfrm>
              <a:prstGeom prst="rect">
                <a:avLst/>
              </a:prstGeom>
              <a:blipFill>
                <a:blip r:embed="rId16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1D6347-5C3F-4B3D-A47A-B0A9D716C7A2}"/>
                  </a:ext>
                </a:extLst>
              </p:cNvPr>
              <p:cNvSpPr txBox="1"/>
              <p:nvPr/>
            </p:nvSpPr>
            <p:spPr>
              <a:xfrm>
                <a:off x="4346692" y="3184489"/>
                <a:ext cx="29084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𝜎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(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𝑊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−2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11D6347-5C3F-4B3D-A47A-B0A9D716C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692" y="3184489"/>
                <a:ext cx="2908421" cy="338554"/>
              </a:xfrm>
              <a:prstGeom prst="rect">
                <a:avLst/>
              </a:prstGeom>
              <a:blipFill>
                <a:blip r:embed="rId1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0F87E0-FD0D-4116-B3DA-D37FF52B7D96}"/>
                  </a:ext>
                </a:extLst>
              </p:cNvPr>
              <p:cNvSpPr txBox="1"/>
              <p:nvPr/>
            </p:nvSpPr>
            <p:spPr>
              <a:xfrm>
                <a:off x="4055291" y="3585351"/>
                <a:ext cx="31414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𝑧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=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𝑤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𝑎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−2</m:t>
                          </m:r>
                        </m:sup>
                      </m:sSup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나눔스퀘어_ac Bold" panose="020B0600000101010101" pitchFamily="50" charset="-127"/>
                        </a:rPr>
                        <m:t>+</m:t>
                      </m:r>
                      <m:sSup>
                        <m:sSup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𝑏</m:t>
                          </m:r>
                        </m:e>
                        <m:sup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𝐿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나눔스퀘어_ac Bold" panose="020B0600000101010101" pitchFamily="50" charset="-127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E0F87E0-FD0D-4116-B3DA-D37FF52B7D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291" y="3585351"/>
                <a:ext cx="3141465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4217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45383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출력층에서 일어나는 일</a:t>
                </a:r>
                <a:endParaRPr lang="en-US" altLang="ko-KR" sz="2000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사실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출력층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노드는 그 자체로 정답 값과 비교되지 않음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b="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Softmax</a:t>
                </a:r>
                <a:r>
                  <a:rPr lang="en-US" altLang="ko-KR" sz="1600" b="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b="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라는 함수를 거쳐 각 정답 노드에 얼마만큼의 영향력이 있는지 살펴 봄</a:t>
                </a:r>
                <a:endParaRPr lang="en-US" altLang="ko-KR" sz="1600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𝑆𝑜𝑓𝑡𝑚𝑎𝑥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𝑖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 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ko-KR" sz="1600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exp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_ac Bold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_ac Bold" panose="020B0600000101010101" pitchFamily="50" charset="-127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나눔스퀘어_ac Bold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num>
                      <m:den>
                        <m:sSup>
                          <m:sSup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p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𝑗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=1 </m:t>
                                </m:r>
                              </m:e>
                            </m:nary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𝐾</m:t>
                            </m:r>
                          </m:sup>
                        </m:s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exp</m:t>
                        </m:r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b="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b="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의 형태</a:t>
                </a:r>
                <a:endParaRPr lang="en-US" altLang="ko-KR" sz="1600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K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개의 클래스에서 </a:t>
                </a:r>
                <a:r>
                  <a:rPr lang="en-US" altLang="ko-KR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i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번 원소가 정답일 확률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왜 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exp </a:t>
                </a:r>
                <a:r>
                  <a:rPr lang="ko-KR" altLang="en-US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사용하며 식이 왜 저렇게 되는지에 대해 아래 블로그를 차례로 참고 해 주세요</a:t>
                </a:r>
                <a:r>
                  <a:rPr lang="en-US" altLang="ko-KR" sz="14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컨트롤 누르고 클릭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 , odds ratio </a:t>
                </a:r>
                <a:r>
                  <a:rPr lang="ko-KR" altLang="en-US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를 중심으로 </a:t>
                </a:r>
                <a:r>
                  <a:rPr lang="ko-KR" altLang="en-US" sz="12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봐주세욤</a:t>
                </a:r>
                <a:r>
                  <a:rPr lang="en-US" altLang="ko-KR" sz="12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 err="1">
                    <a:hlinkClick r:id="rId3"/>
                  </a:rPr>
                  <a:t>로지스틱회귀</a:t>
                </a:r>
                <a:r>
                  <a:rPr lang="ko-KR" altLang="en-US" sz="2000" dirty="0">
                    <a:hlinkClick r:id="rId3"/>
                  </a:rPr>
                  <a:t> </a:t>
                </a:r>
                <a:r>
                  <a:rPr lang="en-US" altLang="ko-KR" sz="2000" dirty="0">
                    <a:hlinkClick r:id="rId3"/>
                  </a:rPr>
                  <a:t>- </a:t>
                </a:r>
                <a:r>
                  <a:rPr lang="ko-KR" altLang="en-US" sz="2000" dirty="0" err="1">
                    <a:hlinkClick r:id="rId3"/>
                  </a:rPr>
                  <a:t>나요셉블로그</a:t>
                </a:r>
                <a:r>
                  <a:rPr lang="ko-KR" altLang="en-US" sz="2000" dirty="0">
                    <a:hlinkClick r:id="rId3"/>
                  </a:rPr>
                  <a:t> </a:t>
                </a:r>
                <a:r>
                  <a:rPr lang="en-US" altLang="ko-KR" sz="2000" dirty="0">
                    <a:hlinkClick r:id="rId3"/>
                  </a:rPr>
                  <a:t>(skdytpq.github.io)</a:t>
                </a:r>
                <a:endParaRPr lang="en-US" altLang="ko-KR" sz="2000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hlinkClick r:id="rId4"/>
                  </a:rPr>
                  <a:t>Sigmoid, Logit and </a:t>
                </a:r>
                <a:r>
                  <a:rPr lang="en-US" altLang="ko-KR" sz="2000" dirty="0" err="1">
                    <a:hlinkClick r:id="rId4"/>
                  </a:rPr>
                  <a:t>Softmax</a:t>
                </a:r>
                <a:r>
                  <a:rPr lang="en-US" altLang="ko-KR" sz="2000" dirty="0">
                    <a:hlinkClick r:id="rId4"/>
                  </a:rPr>
                  <a:t> (chacha95.github.io)</a:t>
                </a:r>
                <a:endParaRPr lang="en-US" altLang="ko-KR" sz="2000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4538358"/>
              </a:xfrm>
              <a:prstGeom prst="rect">
                <a:avLst/>
              </a:prstGeom>
              <a:blipFill>
                <a:blip r:embed="rId5"/>
                <a:stretch>
                  <a:fillRect l="-1040" b="-10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04. </a:t>
            </a:r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9" name="Picture 2">
            <a:extLst>
              <a:ext uri="{FF2B5EF4-FFF2-40B4-BE49-F238E27FC236}">
                <a16:creationId xmlns:a16="http://schemas.microsoft.com/office/drawing/2014/main" id="{6A7E84B6-0AA9-4D06-B530-7782B380C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3" r="21685" b="634"/>
          <a:stretch/>
        </p:blipFill>
        <p:spPr bwMode="auto">
          <a:xfrm>
            <a:off x="7371041" y="1538422"/>
            <a:ext cx="4328977" cy="401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36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58891964-8AE2-4EF1-8ABA-4467E16BAFC7}"/>
              </a:ext>
            </a:extLst>
          </p:cNvPr>
          <p:cNvSpPr txBox="1"/>
          <p:nvPr/>
        </p:nvSpPr>
        <p:spPr>
          <a:xfrm>
            <a:off x="491980" y="1538422"/>
            <a:ext cx="11315209" cy="3514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단일 </a:t>
            </a:r>
            <a:r>
              <a:rPr lang="ko-KR" altLang="en-US" sz="22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퍼셉트론은</a:t>
            </a:r>
            <a:r>
              <a:rPr lang="ko-KR" altLang="en-US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 분류만 </a:t>
            </a:r>
            <a:r>
              <a:rPr lang="ko-KR" altLang="en-US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가능하다</a:t>
            </a:r>
            <a:r>
              <a:rPr lang="en-US" altLang="ko-KR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b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퍼셉트론을</a:t>
            </a: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b="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쌓으니  비선형 분류</a:t>
            </a: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가능하다</a:t>
            </a:r>
            <a:r>
              <a:rPr lang="en-US" altLang="ko-KR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가능성을 봤으니 실제 데이터에서 </a:t>
            </a:r>
            <a:r>
              <a:rPr lang="ko-KR" altLang="en-US" sz="2200" b="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모델이 잘 학습하게 </a:t>
            </a: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하고싶다</a:t>
            </a:r>
            <a:r>
              <a:rPr lang="en-US" altLang="ko-KR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직접 찾는 건 어려우니 </a:t>
            </a:r>
            <a:r>
              <a:rPr lang="ko-KR" altLang="en-US" sz="2200" b="0" dirty="0" err="1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경사하강법</a:t>
            </a:r>
            <a:r>
              <a:rPr lang="ko-KR" altLang="en-US" sz="2200" b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이용하자</a:t>
            </a:r>
            <a:r>
              <a:rPr lang="en-US" altLang="ko-KR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b="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경사하강법을</a:t>
            </a: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효율적으로 이용하기 위해 </a:t>
            </a:r>
            <a:r>
              <a:rPr lang="ko-KR" altLang="en-US" sz="2200" b="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역전파법을 </a:t>
            </a: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사용하자</a:t>
            </a:r>
            <a:r>
              <a:rPr lang="en-US" altLang="ko-KR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 역전파법을 통해 </a:t>
            </a:r>
            <a:r>
              <a:rPr lang="ko-KR" altLang="en-US" sz="2200" b="0" dirty="0" err="1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딥러닝의</a:t>
            </a:r>
            <a:r>
              <a:rPr lang="ko-KR" altLang="en-US" sz="2200" b="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시대가 </a:t>
            </a:r>
            <a:r>
              <a:rPr lang="ko-KR" altLang="en-US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열렸다</a:t>
            </a:r>
            <a:r>
              <a:rPr lang="en-US" altLang="ko-KR" sz="2200" b="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정리합시다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917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CF5E5EB-4511-4BCC-B3E9-C7610A102354}"/>
              </a:ext>
            </a:extLst>
          </p:cNvPr>
          <p:cNvSpPr txBox="1"/>
          <p:nvPr/>
        </p:nvSpPr>
        <p:spPr>
          <a:xfrm>
            <a:off x="312977" y="528206"/>
            <a:ext cx="11433930" cy="5709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60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첨부자료 출처</a:t>
            </a:r>
            <a:endParaRPr lang="en-US" altLang="ko-KR" sz="6000" u="none" strike="noStrike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dirty="0">
                <a:solidFill>
                  <a:srgbClr val="0070C0"/>
                </a:solidFill>
                <a:effectLst/>
                <a:latin typeface="-apple-system"/>
              </a:rPr>
              <a:t>from Pascal Vincent's slides</a:t>
            </a:r>
            <a:br>
              <a:rPr lang="ko-KR" altLang="en-US" b="0" dirty="0">
                <a:solidFill>
                  <a:srgbClr val="0070C0"/>
                </a:solidFill>
                <a:effectLst/>
              </a:rPr>
            </a:br>
            <a:r>
              <a:rPr lang="ko-KR" altLang="en-US" dirty="0">
                <a:hlinkClick r:id="rId3"/>
              </a:rPr>
              <a:t>https://angeloyeo.github.io/2020/08/16/gradient_descent.html</a:t>
            </a:r>
            <a:endParaRPr lang="en-US" altLang="ko-KR" dirty="0">
              <a:solidFill>
                <a:srgbClr val="0070C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dirty="0">
                <a:hlinkClick r:id="rId4"/>
              </a:rPr>
              <a:t>https://wikidocs.net/35476</a:t>
            </a:r>
            <a:endParaRPr lang="en-US" altLang="ko-KR" b="0" dirty="0">
              <a:solidFill>
                <a:srgbClr val="0070C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70C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solidFill>
                <a:srgbClr val="0070C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dirty="0">
              <a:solidFill>
                <a:srgbClr val="0070C0"/>
              </a:solidFill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solidFill>
                <a:srgbClr val="0070C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 dirty="0">
              <a:solidFill>
                <a:srgbClr val="0070C0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24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폰트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ko-KR" alt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네이버 글꼴 모음 </a:t>
            </a:r>
            <a:r>
              <a:rPr lang="en-US" altLang="ko-KR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_ </a:t>
            </a:r>
            <a:r>
              <a:rPr lang="ko-KR" alt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나눔 스퀘어 사용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출처 </a:t>
            </a:r>
            <a:r>
              <a:rPr lang="en-US" altLang="ko-KR" sz="18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altLang="ko-KR" sz="1800" b="0" i="0" u="sng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  <a:hlinkClick r:id="rId5"/>
              </a:rPr>
              <a:t>https://hangeul.naver.com/font</a:t>
            </a:r>
            <a:endParaRPr lang="ko-KR" alt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</a:rPr>
            </a:br>
            <a:r>
              <a:rPr lang="en-US" altLang="ko-KR" sz="11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2022 </a:t>
            </a:r>
            <a:r>
              <a:rPr lang="ko-KR" altLang="en-US" sz="11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빅데이터 분석 학회 </a:t>
            </a:r>
            <a:r>
              <a:rPr lang="en-US" altLang="ko-KR" sz="1100" b="0" i="0" u="none" strike="noStrike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D&amp;A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9514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91A3E8D0-100E-41FB-A90B-363484C3C20B}"/>
              </a:ext>
            </a:extLst>
          </p:cNvPr>
          <p:cNvSpPr>
            <a:spLocks noChangeAspect="1"/>
          </p:cNvSpPr>
          <p:nvPr/>
        </p:nvSpPr>
        <p:spPr>
          <a:xfrm>
            <a:off x="-2996942" y="-3293489"/>
            <a:ext cx="9676947" cy="9676947"/>
          </a:xfrm>
          <a:prstGeom prst="flowChartConnector">
            <a:avLst/>
          </a:prstGeom>
          <a:solidFill>
            <a:schemeClr val="bg1">
              <a:lumMod val="85000"/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A8F6287E-53B4-4816-9211-C3890F3FE19B}"/>
              </a:ext>
            </a:extLst>
          </p:cNvPr>
          <p:cNvSpPr>
            <a:spLocks noChangeAspect="1"/>
          </p:cNvSpPr>
          <p:nvPr/>
        </p:nvSpPr>
        <p:spPr>
          <a:xfrm>
            <a:off x="10330649" y="1284348"/>
            <a:ext cx="6484561" cy="6484561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12CD9424-15B7-4218-B485-45D012561FF7}"/>
              </a:ext>
            </a:extLst>
          </p:cNvPr>
          <p:cNvSpPr>
            <a:spLocks noChangeAspect="1"/>
          </p:cNvSpPr>
          <p:nvPr/>
        </p:nvSpPr>
        <p:spPr>
          <a:xfrm>
            <a:off x="7998115" y="4464378"/>
            <a:ext cx="4787244" cy="4787244"/>
          </a:xfrm>
          <a:prstGeom prst="flowChartConnector">
            <a:avLst/>
          </a:prstGeom>
          <a:solidFill>
            <a:schemeClr val="bg1">
              <a:lumMod val="85000"/>
              <a:alpha val="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5D2D696E-F000-43B2-95B4-5062F7DE5E25}"/>
              </a:ext>
            </a:extLst>
          </p:cNvPr>
          <p:cNvSpPr/>
          <p:nvPr/>
        </p:nvSpPr>
        <p:spPr>
          <a:xfrm rot="970766">
            <a:off x="-1505454" y="4534041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6D58296-1198-4694-9A8B-6CEF96DB1722}"/>
              </a:ext>
            </a:extLst>
          </p:cNvPr>
          <p:cNvSpPr/>
          <p:nvPr/>
        </p:nvSpPr>
        <p:spPr>
          <a:xfrm rot="970766">
            <a:off x="3344287" y="-1375149"/>
            <a:ext cx="10593384" cy="3838433"/>
          </a:xfrm>
          <a:prstGeom prst="ellipse">
            <a:avLst/>
          </a:prstGeom>
          <a:noFill/>
          <a:ln>
            <a:solidFill>
              <a:schemeClr val="bg1">
                <a:alpha val="4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593313" y="764279"/>
            <a:ext cx="69103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D&amp;A </a:t>
            </a:r>
          </a:p>
          <a:p>
            <a:r>
              <a:rPr lang="en-US" altLang="ko-KR" sz="4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Deep Session </a:t>
            </a:r>
            <a:endParaRPr lang="ko-KR" altLang="en-US" sz="4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 You</a:t>
            </a: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B65459A5-DB60-45C4-AA19-779ADAB963F6}"/>
              </a:ext>
            </a:extLst>
          </p:cNvPr>
          <p:cNvSpPr>
            <a:spLocks noChangeAspect="1"/>
          </p:cNvSpPr>
          <p:nvPr/>
        </p:nvSpPr>
        <p:spPr>
          <a:xfrm>
            <a:off x="5787822" y="2841488"/>
            <a:ext cx="180000" cy="180000"/>
          </a:xfrm>
          <a:prstGeom prst="flowChartConnector">
            <a:avLst/>
          </a:prstGeom>
          <a:solidFill>
            <a:srgbClr val="6A83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E7B1BC-ECCF-43D9-9DFF-81A4494A8C7C}"/>
              </a:ext>
            </a:extLst>
          </p:cNvPr>
          <p:cNvSpPr txBox="1"/>
          <p:nvPr/>
        </p:nvSpPr>
        <p:spPr>
          <a:xfrm>
            <a:off x="1131969" y="6292302"/>
            <a:ext cx="2479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 </a:t>
            </a:r>
            <a:r>
              <a:rPr lang="ko-KR" altLang="en-US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빅데이터 분석 학회 </a:t>
            </a:r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D&amp;A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CF09B1-DE29-4042-A98A-7287732147E8}"/>
              </a:ext>
            </a:extLst>
          </p:cNvPr>
          <p:cNvGrpSpPr>
            <a:grpSpLocks noChangeAspect="1"/>
          </p:cNvGrpSpPr>
          <p:nvPr/>
        </p:nvGrpSpPr>
        <p:grpSpPr>
          <a:xfrm>
            <a:off x="793203" y="6302412"/>
            <a:ext cx="298079" cy="284061"/>
            <a:chOff x="3139440" y="2192020"/>
            <a:chExt cx="2646680" cy="2522220"/>
          </a:xfrm>
          <a:solidFill>
            <a:schemeClr val="bg1">
              <a:alpha val="90000"/>
            </a:schemeClr>
          </a:solidFill>
        </p:grpSpPr>
        <p:sp>
          <p:nvSpPr>
            <p:cNvPr id="15" name="원형: 비어 있음 14">
              <a:extLst>
                <a:ext uri="{FF2B5EF4-FFF2-40B4-BE49-F238E27FC236}">
                  <a16:creationId xmlns:a16="http://schemas.microsoft.com/office/drawing/2014/main" id="{4E39F7E4-999B-4F07-8FCA-9F5959617869}"/>
                </a:ext>
              </a:extLst>
            </p:cNvPr>
            <p:cNvSpPr/>
            <p:nvPr/>
          </p:nvSpPr>
          <p:spPr>
            <a:xfrm>
              <a:off x="3977640" y="303276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원형: 비어 있음 17">
              <a:extLst>
                <a:ext uri="{FF2B5EF4-FFF2-40B4-BE49-F238E27FC236}">
                  <a16:creationId xmlns:a16="http://schemas.microsoft.com/office/drawing/2014/main" id="{63736829-3C00-45AB-9AFC-68C50100137C}"/>
                </a:ext>
              </a:extLst>
            </p:cNvPr>
            <p:cNvSpPr/>
            <p:nvPr/>
          </p:nvSpPr>
          <p:spPr>
            <a:xfrm>
              <a:off x="4363720" y="368300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원형: 비어 있음 18">
              <a:extLst>
                <a:ext uri="{FF2B5EF4-FFF2-40B4-BE49-F238E27FC236}">
                  <a16:creationId xmlns:a16="http://schemas.microsoft.com/office/drawing/2014/main" id="{C2EA26F9-B0A5-4EBD-AFA1-2D65DAB43FD2}"/>
                </a:ext>
              </a:extLst>
            </p:cNvPr>
            <p:cNvSpPr/>
            <p:nvPr/>
          </p:nvSpPr>
          <p:spPr>
            <a:xfrm>
              <a:off x="5440680" y="325628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원형: 비어 있음 20">
              <a:extLst>
                <a:ext uri="{FF2B5EF4-FFF2-40B4-BE49-F238E27FC236}">
                  <a16:creationId xmlns:a16="http://schemas.microsoft.com/office/drawing/2014/main" id="{016CF017-A25C-4E84-92C3-52B4B7BAEC12}"/>
                </a:ext>
              </a:extLst>
            </p:cNvPr>
            <p:cNvSpPr/>
            <p:nvPr/>
          </p:nvSpPr>
          <p:spPr>
            <a:xfrm>
              <a:off x="4729480" y="21920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원형: 비어 있음 21">
              <a:extLst>
                <a:ext uri="{FF2B5EF4-FFF2-40B4-BE49-F238E27FC236}">
                  <a16:creationId xmlns:a16="http://schemas.microsoft.com/office/drawing/2014/main" id="{9021FE06-35D4-4853-A2E4-5A6E038B4F09}"/>
                </a:ext>
              </a:extLst>
            </p:cNvPr>
            <p:cNvSpPr/>
            <p:nvPr/>
          </p:nvSpPr>
          <p:spPr>
            <a:xfrm>
              <a:off x="3421380" y="24714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원형: 비어 있음 22">
              <a:extLst>
                <a:ext uri="{FF2B5EF4-FFF2-40B4-BE49-F238E27FC236}">
                  <a16:creationId xmlns:a16="http://schemas.microsoft.com/office/drawing/2014/main" id="{BFD22BA5-7D8F-45CB-8E3D-DF6EAB38D6E4}"/>
                </a:ext>
              </a:extLst>
            </p:cNvPr>
            <p:cNvSpPr/>
            <p:nvPr/>
          </p:nvSpPr>
          <p:spPr>
            <a:xfrm>
              <a:off x="3251200" y="393065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원형: 비어 있음 23">
              <a:extLst>
                <a:ext uri="{FF2B5EF4-FFF2-40B4-BE49-F238E27FC236}">
                  <a16:creationId xmlns:a16="http://schemas.microsoft.com/office/drawing/2014/main" id="{1E1E30A5-8256-4F75-A465-35CE382AA776}"/>
                </a:ext>
              </a:extLst>
            </p:cNvPr>
            <p:cNvSpPr/>
            <p:nvPr/>
          </p:nvSpPr>
          <p:spPr>
            <a:xfrm>
              <a:off x="5217160" y="4080510"/>
              <a:ext cx="232410" cy="23241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원형: 비어 있음 24">
              <a:extLst>
                <a:ext uri="{FF2B5EF4-FFF2-40B4-BE49-F238E27FC236}">
                  <a16:creationId xmlns:a16="http://schemas.microsoft.com/office/drawing/2014/main" id="{2C8D7F9E-E7AE-43BC-9A49-746772659643}"/>
                </a:ext>
              </a:extLst>
            </p:cNvPr>
            <p:cNvSpPr/>
            <p:nvPr/>
          </p:nvSpPr>
          <p:spPr>
            <a:xfrm>
              <a:off x="4927600" y="304800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원형: 비어 있음 25">
              <a:extLst>
                <a:ext uri="{FF2B5EF4-FFF2-40B4-BE49-F238E27FC236}">
                  <a16:creationId xmlns:a16="http://schemas.microsoft.com/office/drawing/2014/main" id="{D744F07E-7C34-4DF0-A910-3253DC05A02A}"/>
                </a:ext>
              </a:extLst>
            </p:cNvPr>
            <p:cNvSpPr/>
            <p:nvPr/>
          </p:nvSpPr>
          <p:spPr>
            <a:xfrm>
              <a:off x="3528060" y="323088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원형: 비어 있음 26">
              <a:extLst>
                <a:ext uri="{FF2B5EF4-FFF2-40B4-BE49-F238E27FC236}">
                  <a16:creationId xmlns:a16="http://schemas.microsoft.com/office/drawing/2014/main" id="{045EC117-A1FD-4032-A8BA-A4417C452973}"/>
                </a:ext>
              </a:extLst>
            </p:cNvPr>
            <p:cNvSpPr/>
            <p:nvPr/>
          </p:nvSpPr>
          <p:spPr>
            <a:xfrm>
              <a:off x="3139440" y="313436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원형: 비어 있음 27">
              <a:extLst>
                <a:ext uri="{FF2B5EF4-FFF2-40B4-BE49-F238E27FC236}">
                  <a16:creationId xmlns:a16="http://schemas.microsoft.com/office/drawing/2014/main" id="{F9BF0BD9-7415-4A43-B6E6-2CA719302904}"/>
                </a:ext>
              </a:extLst>
            </p:cNvPr>
            <p:cNvSpPr/>
            <p:nvPr/>
          </p:nvSpPr>
          <p:spPr>
            <a:xfrm>
              <a:off x="4902200" y="390779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원형: 비어 있음 28">
              <a:extLst>
                <a:ext uri="{FF2B5EF4-FFF2-40B4-BE49-F238E27FC236}">
                  <a16:creationId xmlns:a16="http://schemas.microsoft.com/office/drawing/2014/main" id="{25B35B12-EDE4-494E-AED8-A30DA0301663}"/>
                </a:ext>
              </a:extLst>
            </p:cNvPr>
            <p:cNvSpPr/>
            <p:nvPr/>
          </p:nvSpPr>
          <p:spPr>
            <a:xfrm>
              <a:off x="4516120" y="4495800"/>
              <a:ext cx="218440" cy="218440"/>
            </a:xfrm>
            <a:prstGeom prst="donut">
              <a:avLst>
                <a:gd name="adj" fmla="val 255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5CC8D3A-C476-40DD-86D6-28CDFBDE85BE}"/>
                </a:ext>
              </a:extLst>
            </p:cNvPr>
            <p:cNvSpPr/>
            <p:nvPr/>
          </p:nvSpPr>
          <p:spPr>
            <a:xfrm rot="20850940">
              <a:off x="3635779" y="2424663"/>
              <a:ext cx="1148929" cy="55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3D25014-E427-4C5B-AA18-094513BD437F}"/>
                </a:ext>
              </a:extLst>
            </p:cNvPr>
            <p:cNvSpPr/>
            <p:nvPr/>
          </p:nvSpPr>
          <p:spPr>
            <a:xfrm rot="3329575">
              <a:off x="4686467" y="2815312"/>
              <a:ext cx="1099666" cy="55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E791ECF-C3CF-4696-B19E-04C60DF4660E}"/>
                </a:ext>
              </a:extLst>
            </p:cNvPr>
            <p:cNvSpPr/>
            <p:nvPr/>
          </p:nvSpPr>
          <p:spPr>
            <a:xfrm rot="21060585">
              <a:off x="3483235" y="3930307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A60F801-6381-44D2-8D14-80C48C2B91D2}"/>
                </a:ext>
              </a:extLst>
            </p:cNvPr>
            <p:cNvSpPr/>
            <p:nvPr/>
          </p:nvSpPr>
          <p:spPr>
            <a:xfrm rot="20069408">
              <a:off x="4602173" y="3595560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C2F7F76-5773-482D-8F4F-48BE53137003}"/>
                </a:ext>
              </a:extLst>
            </p:cNvPr>
            <p:cNvSpPr/>
            <p:nvPr/>
          </p:nvSpPr>
          <p:spPr>
            <a:xfrm rot="1424627">
              <a:off x="3436807" y="4329706"/>
              <a:ext cx="1145594" cy="589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D78910B-CBC2-436C-A794-F14229F627F1}"/>
                </a:ext>
              </a:extLst>
            </p:cNvPr>
            <p:cNvSpPr/>
            <p:nvPr/>
          </p:nvSpPr>
          <p:spPr>
            <a:xfrm rot="16905973">
              <a:off x="4031352" y="3062960"/>
              <a:ext cx="1346649" cy="51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A9C4365-54A6-4B57-B9E0-3B70F7827F1C}"/>
                </a:ext>
              </a:extLst>
            </p:cNvPr>
            <p:cNvSpPr/>
            <p:nvPr/>
          </p:nvSpPr>
          <p:spPr>
            <a:xfrm rot="18737762">
              <a:off x="3308766" y="3622159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81C5529E-A757-494A-B735-138B9FE4EA52}"/>
                </a:ext>
              </a:extLst>
            </p:cNvPr>
            <p:cNvSpPr/>
            <p:nvPr/>
          </p:nvSpPr>
          <p:spPr>
            <a:xfrm rot="18437980">
              <a:off x="4087417" y="2734041"/>
              <a:ext cx="873851" cy="571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0E9EE01-476D-4DED-910B-B652274A7169}"/>
                </a:ext>
              </a:extLst>
            </p:cNvPr>
            <p:cNvSpPr/>
            <p:nvPr/>
          </p:nvSpPr>
          <p:spPr>
            <a:xfrm rot="17569850">
              <a:off x="5207839" y="3820893"/>
              <a:ext cx="568568" cy="55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1BCC22A-BBD7-4A4F-8CA8-43D45383901D}"/>
                </a:ext>
              </a:extLst>
            </p:cNvPr>
            <p:cNvSpPr/>
            <p:nvPr/>
          </p:nvSpPr>
          <p:spPr>
            <a:xfrm rot="19729982">
              <a:off x="4654145" y="4392462"/>
              <a:ext cx="657870" cy="64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A501E119-61DA-415D-8AFA-590510D14149}"/>
                </a:ext>
              </a:extLst>
            </p:cNvPr>
            <p:cNvSpPr/>
            <p:nvPr/>
          </p:nvSpPr>
          <p:spPr>
            <a:xfrm rot="17768337">
              <a:off x="3107743" y="2894908"/>
              <a:ext cx="520869" cy="5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8F58F733-4B49-4CC4-8541-41FB376A35E5}"/>
                </a:ext>
              </a:extLst>
            </p:cNvPr>
            <p:cNvSpPr/>
            <p:nvPr/>
          </p:nvSpPr>
          <p:spPr>
            <a:xfrm rot="15587013">
              <a:off x="2935663" y="3599992"/>
              <a:ext cx="709047" cy="58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84BB535E-3391-44F7-ABFC-E8409C0A1108}"/>
                </a:ext>
              </a:extLst>
            </p:cNvPr>
            <p:cNvSpPr/>
            <p:nvPr/>
          </p:nvSpPr>
          <p:spPr>
            <a:xfrm rot="18898641">
              <a:off x="4955401" y="372518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A999E605-6BA6-47D3-ADB1-C4606D768D62}"/>
                </a:ext>
              </a:extLst>
            </p:cNvPr>
            <p:cNvSpPr/>
            <p:nvPr/>
          </p:nvSpPr>
          <p:spPr>
            <a:xfrm rot="18009686">
              <a:off x="4558371" y="4277263"/>
              <a:ext cx="53282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44A25821-46F4-4D16-BF44-15BD6936D82F}"/>
                </a:ext>
              </a:extLst>
            </p:cNvPr>
            <p:cNvSpPr/>
            <p:nvPr/>
          </p:nvSpPr>
          <p:spPr>
            <a:xfrm rot="15630810">
              <a:off x="4280776" y="4245301"/>
              <a:ext cx="58302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D242493-1726-4AF5-B416-DB5CFDC374B3}"/>
                </a:ext>
              </a:extLst>
            </p:cNvPr>
            <p:cNvSpPr/>
            <p:nvPr/>
          </p:nvSpPr>
          <p:spPr>
            <a:xfrm rot="18210994">
              <a:off x="4487585" y="344580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309D3842-6EBA-4D61-A7DD-7AB0005FD0FF}"/>
                </a:ext>
              </a:extLst>
            </p:cNvPr>
            <p:cNvSpPr/>
            <p:nvPr/>
          </p:nvSpPr>
          <p:spPr>
            <a:xfrm rot="12573165">
              <a:off x="5042312" y="3254732"/>
              <a:ext cx="457406" cy="576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91992A6-FDC2-45CF-9717-EFC48B9697E3}"/>
                </a:ext>
              </a:extLst>
            </p:cNvPr>
            <p:cNvSpPr/>
            <p:nvPr/>
          </p:nvSpPr>
          <p:spPr>
            <a:xfrm rot="15489683">
              <a:off x="4619758" y="2730382"/>
              <a:ext cx="66485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5832601D-3874-452B-99C2-6281934C2172}"/>
                </a:ext>
              </a:extLst>
            </p:cNvPr>
            <p:cNvSpPr/>
            <p:nvPr/>
          </p:nvSpPr>
          <p:spPr>
            <a:xfrm rot="14285222">
              <a:off x="4122560" y="3526308"/>
              <a:ext cx="465234" cy="476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23CBB57C-30F5-42D4-8FDA-D936A1828FC3}"/>
                </a:ext>
              </a:extLst>
            </p:cNvPr>
            <p:cNvSpPr/>
            <p:nvPr/>
          </p:nvSpPr>
          <p:spPr>
            <a:xfrm rot="17478785">
              <a:off x="3211659" y="3641939"/>
              <a:ext cx="60277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E59F528F-79E6-4F07-A92A-ABD31293A6BD}"/>
                </a:ext>
              </a:extLst>
            </p:cNvPr>
            <p:cNvSpPr/>
            <p:nvPr/>
          </p:nvSpPr>
          <p:spPr>
            <a:xfrm rot="13334319">
              <a:off x="3536614" y="2869439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908A841E-49AA-4899-8ACC-34400D72652B}"/>
                </a:ext>
              </a:extLst>
            </p:cNvPr>
            <p:cNvSpPr/>
            <p:nvPr/>
          </p:nvSpPr>
          <p:spPr>
            <a:xfrm rot="16028886">
              <a:off x="3318340" y="2952758"/>
              <a:ext cx="56340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C77C793-5521-40E9-9D32-A9AC3273B76C}"/>
                </a:ext>
              </a:extLst>
            </p:cNvPr>
            <p:cNvSpPr/>
            <p:nvPr/>
          </p:nvSpPr>
          <p:spPr>
            <a:xfrm rot="20961323">
              <a:off x="3670503" y="3257345"/>
              <a:ext cx="343385" cy="4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C67A8AA-C3BC-428E-83C5-E57674A7E41B}"/>
                </a:ext>
              </a:extLst>
            </p:cNvPr>
            <p:cNvSpPr/>
            <p:nvPr/>
          </p:nvSpPr>
          <p:spPr>
            <a:xfrm rot="810598">
              <a:off x="3278748" y="3245860"/>
              <a:ext cx="26859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DF669434-A6EA-495C-9546-0359145D1839}"/>
                </a:ext>
              </a:extLst>
            </p:cNvPr>
            <p:cNvSpPr/>
            <p:nvPr/>
          </p:nvSpPr>
          <p:spPr>
            <a:xfrm rot="737717">
              <a:off x="4691935" y="3912811"/>
              <a:ext cx="24300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7FE1108-504D-4A72-B062-402D4F952BC6}"/>
                </a:ext>
              </a:extLst>
            </p:cNvPr>
            <p:cNvSpPr/>
            <p:nvPr/>
          </p:nvSpPr>
          <p:spPr>
            <a:xfrm rot="1780540">
              <a:off x="5044186" y="4066573"/>
              <a:ext cx="243573" cy="48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12B9EABC-55CA-4225-B713-2468B553E056}"/>
              </a:ext>
            </a:extLst>
          </p:cNvPr>
          <p:cNvGrpSpPr>
            <a:grpSpLocks noChangeAspect="1"/>
          </p:cNvGrpSpPr>
          <p:nvPr/>
        </p:nvGrpSpPr>
        <p:grpSpPr>
          <a:xfrm>
            <a:off x="717285" y="814430"/>
            <a:ext cx="564623" cy="538071"/>
            <a:chOff x="3139440" y="2192020"/>
            <a:chExt cx="2646680" cy="2522220"/>
          </a:xfrm>
          <a:solidFill>
            <a:schemeClr val="bg1"/>
          </a:solidFill>
        </p:grpSpPr>
        <p:sp>
          <p:nvSpPr>
            <p:cNvPr id="57" name="원형: 비어 있음 56">
              <a:extLst>
                <a:ext uri="{FF2B5EF4-FFF2-40B4-BE49-F238E27FC236}">
                  <a16:creationId xmlns:a16="http://schemas.microsoft.com/office/drawing/2014/main" id="{5E95DEEF-5637-4BD1-BF7B-90E6C01885E9}"/>
                </a:ext>
              </a:extLst>
            </p:cNvPr>
            <p:cNvSpPr/>
            <p:nvPr/>
          </p:nvSpPr>
          <p:spPr>
            <a:xfrm>
              <a:off x="3977640" y="303276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원형: 비어 있음 57">
              <a:extLst>
                <a:ext uri="{FF2B5EF4-FFF2-40B4-BE49-F238E27FC236}">
                  <a16:creationId xmlns:a16="http://schemas.microsoft.com/office/drawing/2014/main" id="{242DD5D9-DBD6-4C15-A0F8-02D6C47BC14C}"/>
                </a:ext>
              </a:extLst>
            </p:cNvPr>
            <p:cNvSpPr/>
            <p:nvPr/>
          </p:nvSpPr>
          <p:spPr>
            <a:xfrm>
              <a:off x="4363720" y="368300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원형: 비어 있음 58">
              <a:extLst>
                <a:ext uri="{FF2B5EF4-FFF2-40B4-BE49-F238E27FC236}">
                  <a16:creationId xmlns:a16="http://schemas.microsoft.com/office/drawing/2014/main" id="{553B115D-CE48-4C4A-BD42-A2496A199E09}"/>
                </a:ext>
              </a:extLst>
            </p:cNvPr>
            <p:cNvSpPr/>
            <p:nvPr/>
          </p:nvSpPr>
          <p:spPr>
            <a:xfrm>
              <a:off x="5440680" y="3256280"/>
              <a:ext cx="345440" cy="3454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원형: 비어 있음 59">
              <a:extLst>
                <a:ext uri="{FF2B5EF4-FFF2-40B4-BE49-F238E27FC236}">
                  <a16:creationId xmlns:a16="http://schemas.microsoft.com/office/drawing/2014/main" id="{4CA272CA-1392-405D-8EC7-5EE642277A3C}"/>
                </a:ext>
              </a:extLst>
            </p:cNvPr>
            <p:cNvSpPr/>
            <p:nvPr/>
          </p:nvSpPr>
          <p:spPr>
            <a:xfrm>
              <a:off x="4729480" y="21920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원형: 비어 있음 60">
              <a:extLst>
                <a:ext uri="{FF2B5EF4-FFF2-40B4-BE49-F238E27FC236}">
                  <a16:creationId xmlns:a16="http://schemas.microsoft.com/office/drawing/2014/main" id="{1E009EC4-258D-42CE-9C9D-A357B71072AE}"/>
                </a:ext>
              </a:extLst>
            </p:cNvPr>
            <p:cNvSpPr/>
            <p:nvPr/>
          </p:nvSpPr>
          <p:spPr>
            <a:xfrm>
              <a:off x="3421380" y="247142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원형: 비어 있음 61">
              <a:extLst>
                <a:ext uri="{FF2B5EF4-FFF2-40B4-BE49-F238E27FC236}">
                  <a16:creationId xmlns:a16="http://schemas.microsoft.com/office/drawing/2014/main" id="{DCBAE456-952B-4BED-8FA4-8A7DEFDEC14B}"/>
                </a:ext>
              </a:extLst>
            </p:cNvPr>
            <p:cNvSpPr/>
            <p:nvPr/>
          </p:nvSpPr>
          <p:spPr>
            <a:xfrm>
              <a:off x="3251200" y="3930650"/>
              <a:ext cx="269240" cy="26924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원형: 비어 있음 62">
              <a:extLst>
                <a:ext uri="{FF2B5EF4-FFF2-40B4-BE49-F238E27FC236}">
                  <a16:creationId xmlns:a16="http://schemas.microsoft.com/office/drawing/2014/main" id="{FAF87CE5-BB4A-491E-9941-C1F6E8D88416}"/>
                </a:ext>
              </a:extLst>
            </p:cNvPr>
            <p:cNvSpPr/>
            <p:nvPr/>
          </p:nvSpPr>
          <p:spPr>
            <a:xfrm>
              <a:off x="5217160" y="4080510"/>
              <a:ext cx="232410" cy="23241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원형: 비어 있음 63">
              <a:extLst>
                <a:ext uri="{FF2B5EF4-FFF2-40B4-BE49-F238E27FC236}">
                  <a16:creationId xmlns:a16="http://schemas.microsoft.com/office/drawing/2014/main" id="{2E7E9AA9-B48F-4745-BAA9-A41A12B9F591}"/>
                </a:ext>
              </a:extLst>
            </p:cNvPr>
            <p:cNvSpPr/>
            <p:nvPr/>
          </p:nvSpPr>
          <p:spPr>
            <a:xfrm>
              <a:off x="4927600" y="304800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원형: 비어 있음 64">
              <a:extLst>
                <a:ext uri="{FF2B5EF4-FFF2-40B4-BE49-F238E27FC236}">
                  <a16:creationId xmlns:a16="http://schemas.microsoft.com/office/drawing/2014/main" id="{9FB3C48E-558C-4A94-8EF9-5D5738C38433}"/>
                </a:ext>
              </a:extLst>
            </p:cNvPr>
            <p:cNvSpPr/>
            <p:nvPr/>
          </p:nvSpPr>
          <p:spPr>
            <a:xfrm>
              <a:off x="3528060" y="323088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원형: 비어 있음 65">
              <a:extLst>
                <a:ext uri="{FF2B5EF4-FFF2-40B4-BE49-F238E27FC236}">
                  <a16:creationId xmlns:a16="http://schemas.microsoft.com/office/drawing/2014/main" id="{B3E8DC72-2F8B-4B88-979B-2644E806DE99}"/>
                </a:ext>
              </a:extLst>
            </p:cNvPr>
            <p:cNvSpPr/>
            <p:nvPr/>
          </p:nvSpPr>
          <p:spPr>
            <a:xfrm>
              <a:off x="3139440" y="313436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원형: 비어 있음 66">
              <a:extLst>
                <a:ext uri="{FF2B5EF4-FFF2-40B4-BE49-F238E27FC236}">
                  <a16:creationId xmlns:a16="http://schemas.microsoft.com/office/drawing/2014/main" id="{F6946EAD-2564-4B3B-A723-D30BC5E65C5A}"/>
                </a:ext>
              </a:extLst>
            </p:cNvPr>
            <p:cNvSpPr/>
            <p:nvPr/>
          </p:nvSpPr>
          <p:spPr>
            <a:xfrm>
              <a:off x="4902200" y="3907790"/>
              <a:ext cx="172720" cy="172720"/>
            </a:xfrm>
            <a:prstGeom prst="donut">
              <a:avLst>
                <a:gd name="adj" fmla="val 199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원형: 비어 있음 67">
              <a:extLst>
                <a:ext uri="{FF2B5EF4-FFF2-40B4-BE49-F238E27FC236}">
                  <a16:creationId xmlns:a16="http://schemas.microsoft.com/office/drawing/2014/main" id="{CE724644-4E63-40C2-8E36-A6E8C08E3FDB}"/>
                </a:ext>
              </a:extLst>
            </p:cNvPr>
            <p:cNvSpPr/>
            <p:nvPr/>
          </p:nvSpPr>
          <p:spPr>
            <a:xfrm>
              <a:off x="4516120" y="4495800"/>
              <a:ext cx="218440" cy="218440"/>
            </a:xfrm>
            <a:prstGeom prst="donut">
              <a:avLst>
                <a:gd name="adj" fmla="val 2552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85B2FAB7-4401-4F80-935F-6CB1F3AF3299}"/>
                </a:ext>
              </a:extLst>
            </p:cNvPr>
            <p:cNvSpPr/>
            <p:nvPr/>
          </p:nvSpPr>
          <p:spPr>
            <a:xfrm rot="20850940">
              <a:off x="3635779" y="2424663"/>
              <a:ext cx="1148929" cy="550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7A3BB49-E1DD-440A-A44C-4A28758F7CC0}"/>
                </a:ext>
              </a:extLst>
            </p:cNvPr>
            <p:cNvSpPr/>
            <p:nvPr/>
          </p:nvSpPr>
          <p:spPr>
            <a:xfrm rot="3329575">
              <a:off x="4686467" y="2815312"/>
              <a:ext cx="1099666" cy="55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0687B2C1-099B-44C5-9284-BDDFF8CB755A}"/>
                </a:ext>
              </a:extLst>
            </p:cNvPr>
            <p:cNvSpPr/>
            <p:nvPr/>
          </p:nvSpPr>
          <p:spPr>
            <a:xfrm rot="21060585">
              <a:off x="3483235" y="3930307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BF22831-BAFD-4B13-A36D-C61E141471DA}"/>
                </a:ext>
              </a:extLst>
            </p:cNvPr>
            <p:cNvSpPr/>
            <p:nvPr/>
          </p:nvSpPr>
          <p:spPr>
            <a:xfrm rot="20069408">
              <a:off x="4602173" y="3595560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32E13323-BD8E-4785-ABFB-191CB79AADDA}"/>
                </a:ext>
              </a:extLst>
            </p:cNvPr>
            <p:cNvSpPr/>
            <p:nvPr/>
          </p:nvSpPr>
          <p:spPr>
            <a:xfrm rot="1424627">
              <a:off x="3436807" y="4329706"/>
              <a:ext cx="1145594" cy="589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E7A2043C-0986-475D-92ED-153F67110993}"/>
                </a:ext>
              </a:extLst>
            </p:cNvPr>
            <p:cNvSpPr/>
            <p:nvPr/>
          </p:nvSpPr>
          <p:spPr>
            <a:xfrm rot="16905973">
              <a:off x="4031352" y="3062960"/>
              <a:ext cx="1346649" cy="51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22C0680-769E-45CB-A4F6-36F95C5CB1F8}"/>
                </a:ext>
              </a:extLst>
            </p:cNvPr>
            <p:cNvSpPr/>
            <p:nvPr/>
          </p:nvSpPr>
          <p:spPr>
            <a:xfrm rot="18737762">
              <a:off x="3308766" y="3622159"/>
              <a:ext cx="935334" cy="6119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D8C55AF-921B-47D1-8F8C-AFBDFD05AAD7}"/>
                </a:ext>
              </a:extLst>
            </p:cNvPr>
            <p:cNvSpPr/>
            <p:nvPr/>
          </p:nvSpPr>
          <p:spPr>
            <a:xfrm rot="18437980">
              <a:off x="4087417" y="2734041"/>
              <a:ext cx="873851" cy="571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305CB75D-55AD-44C1-902A-2600D6377118}"/>
                </a:ext>
              </a:extLst>
            </p:cNvPr>
            <p:cNvSpPr/>
            <p:nvPr/>
          </p:nvSpPr>
          <p:spPr>
            <a:xfrm rot="17569850">
              <a:off x="5207839" y="3820893"/>
              <a:ext cx="568568" cy="552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008FD3D-687F-47DD-ACAF-653D5A2FA0C3}"/>
                </a:ext>
              </a:extLst>
            </p:cNvPr>
            <p:cNvSpPr/>
            <p:nvPr/>
          </p:nvSpPr>
          <p:spPr>
            <a:xfrm rot="19729982">
              <a:off x="4654145" y="4392462"/>
              <a:ext cx="657870" cy="644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E54F431A-7EC9-4961-86E1-D5EEF5C61F28}"/>
                </a:ext>
              </a:extLst>
            </p:cNvPr>
            <p:cNvSpPr/>
            <p:nvPr/>
          </p:nvSpPr>
          <p:spPr>
            <a:xfrm rot="17768337">
              <a:off x="3107743" y="2894908"/>
              <a:ext cx="520869" cy="59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8C070FD-B20B-404E-9457-FAA6EE556CE3}"/>
                </a:ext>
              </a:extLst>
            </p:cNvPr>
            <p:cNvSpPr/>
            <p:nvPr/>
          </p:nvSpPr>
          <p:spPr>
            <a:xfrm rot="15587013">
              <a:off x="2935663" y="3599992"/>
              <a:ext cx="709047" cy="5881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D00CC10D-F5CA-4B42-B3A8-DFA92063281E}"/>
                </a:ext>
              </a:extLst>
            </p:cNvPr>
            <p:cNvSpPr/>
            <p:nvPr/>
          </p:nvSpPr>
          <p:spPr>
            <a:xfrm rot="18898641">
              <a:off x="4955401" y="372518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F183A6DC-91CE-45C8-893E-4F5CB39A7993}"/>
                </a:ext>
              </a:extLst>
            </p:cNvPr>
            <p:cNvSpPr/>
            <p:nvPr/>
          </p:nvSpPr>
          <p:spPr>
            <a:xfrm rot="18009686">
              <a:off x="4558371" y="4277263"/>
              <a:ext cx="532821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ECA8C4A9-9D5F-4F13-A81F-A678BB2F8ACB}"/>
                </a:ext>
              </a:extLst>
            </p:cNvPr>
            <p:cNvSpPr/>
            <p:nvPr/>
          </p:nvSpPr>
          <p:spPr>
            <a:xfrm rot="15630810">
              <a:off x="4280776" y="4245301"/>
              <a:ext cx="583022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5F15C88-58E8-4191-B88B-16AA84063277}"/>
                </a:ext>
              </a:extLst>
            </p:cNvPr>
            <p:cNvSpPr/>
            <p:nvPr/>
          </p:nvSpPr>
          <p:spPr>
            <a:xfrm rot="18210994">
              <a:off x="4487585" y="3445803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8F832C13-072A-481C-87BB-1483A20AE2E5}"/>
                </a:ext>
              </a:extLst>
            </p:cNvPr>
            <p:cNvSpPr/>
            <p:nvPr/>
          </p:nvSpPr>
          <p:spPr>
            <a:xfrm rot="12573165">
              <a:off x="5042312" y="3254732"/>
              <a:ext cx="457406" cy="576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F539F5B7-D56B-4E01-AEE6-9D0C86473D89}"/>
                </a:ext>
              </a:extLst>
            </p:cNvPr>
            <p:cNvSpPr/>
            <p:nvPr/>
          </p:nvSpPr>
          <p:spPr>
            <a:xfrm rot="15489683">
              <a:off x="4619758" y="2730382"/>
              <a:ext cx="664857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A4DD3B84-28C3-4373-AF88-32A590A2E11F}"/>
                </a:ext>
              </a:extLst>
            </p:cNvPr>
            <p:cNvSpPr/>
            <p:nvPr/>
          </p:nvSpPr>
          <p:spPr>
            <a:xfrm rot="14285222">
              <a:off x="4122560" y="3526308"/>
              <a:ext cx="465234" cy="476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38072F8C-7D41-4494-830A-2DFAD60430AF}"/>
                </a:ext>
              </a:extLst>
            </p:cNvPr>
            <p:cNvSpPr/>
            <p:nvPr/>
          </p:nvSpPr>
          <p:spPr>
            <a:xfrm rot="17478785">
              <a:off x="3211659" y="3641939"/>
              <a:ext cx="60277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5C012FE8-6D2C-47CF-9E19-D33D01949109}"/>
                </a:ext>
              </a:extLst>
            </p:cNvPr>
            <p:cNvSpPr/>
            <p:nvPr/>
          </p:nvSpPr>
          <p:spPr>
            <a:xfrm rot="13334319">
              <a:off x="3536614" y="2869439"/>
              <a:ext cx="63588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E29429EC-C8DA-45BE-948B-9AD7C6105AA6}"/>
                </a:ext>
              </a:extLst>
            </p:cNvPr>
            <p:cNvSpPr/>
            <p:nvPr/>
          </p:nvSpPr>
          <p:spPr>
            <a:xfrm rot="16028886">
              <a:off x="3318340" y="2952758"/>
              <a:ext cx="563406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B6A23E2-41A1-4F26-AE12-4CEECD166D1B}"/>
                </a:ext>
              </a:extLst>
            </p:cNvPr>
            <p:cNvSpPr/>
            <p:nvPr/>
          </p:nvSpPr>
          <p:spPr>
            <a:xfrm rot="20961323">
              <a:off x="3670503" y="3257345"/>
              <a:ext cx="343385" cy="4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CFA17E20-00E4-4489-9032-8D9B1EEC2F69}"/>
                </a:ext>
              </a:extLst>
            </p:cNvPr>
            <p:cNvSpPr/>
            <p:nvPr/>
          </p:nvSpPr>
          <p:spPr>
            <a:xfrm rot="810598">
              <a:off x="3278748" y="3245860"/>
              <a:ext cx="268593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27FC131-CF59-46D2-97C7-0D39EDCF90FA}"/>
                </a:ext>
              </a:extLst>
            </p:cNvPr>
            <p:cNvSpPr/>
            <p:nvPr/>
          </p:nvSpPr>
          <p:spPr>
            <a:xfrm rot="737717">
              <a:off x="4691935" y="3912811"/>
              <a:ext cx="243008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41468DD-6A1E-4293-9F25-FC87596088FC}"/>
                </a:ext>
              </a:extLst>
            </p:cNvPr>
            <p:cNvSpPr/>
            <p:nvPr/>
          </p:nvSpPr>
          <p:spPr>
            <a:xfrm rot="1780540">
              <a:off x="5044186" y="4066573"/>
              <a:ext cx="243573" cy="482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867C2AF-F304-48A1-8C58-BABE0DE8564C}"/>
              </a:ext>
            </a:extLst>
          </p:cNvPr>
          <p:cNvSpPr txBox="1"/>
          <p:nvPr/>
        </p:nvSpPr>
        <p:spPr>
          <a:xfrm>
            <a:off x="9091129" y="5074930"/>
            <a:ext cx="24790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2022 /</a:t>
            </a:r>
            <a:r>
              <a:rPr lang="ko-KR" altLang="en-US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 / 29</a:t>
            </a:r>
          </a:p>
          <a:p>
            <a:pPr algn="r"/>
            <a:r>
              <a:rPr lang="en-US" altLang="ko-KR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D&amp;A</a:t>
            </a:r>
            <a:r>
              <a:rPr lang="ko-KR" altLang="en-US" sz="1400" dirty="0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운영진 </a:t>
            </a:r>
            <a:r>
              <a:rPr lang="ko-KR" altLang="en-US" sz="1400" dirty="0" err="1">
                <a:solidFill>
                  <a:schemeClr val="bg1">
                    <a:alpha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나요셉</a:t>
            </a:r>
            <a:endParaRPr lang="en-US" altLang="ko-KR" sz="1400" dirty="0">
              <a:solidFill>
                <a:schemeClr val="bg1">
                  <a:alpha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endParaRPr lang="en-US" altLang="ko-KR" sz="1400" dirty="0">
              <a:solidFill>
                <a:schemeClr val="bg1">
                  <a:alpha val="7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85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EC237AE-B536-4855-A568-FD071FE647A7}"/>
              </a:ext>
            </a:extLst>
          </p:cNvPr>
          <p:cNvCxnSpPr>
            <a:cxnSpLocks/>
          </p:cNvCxnSpPr>
          <p:nvPr/>
        </p:nvCxnSpPr>
        <p:spPr>
          <a:xfrm>
            <a:off x="7562850" y="5442228"/>
            <a:ext cx="4019550" cy="0"/>
          </a:xfrm>
          <a:prstGeom prst="line">
            <a:avLst/>
          </a:prstGeom>
          <a:ln w="317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6E1AA8-4FB8-47B5-A9D5-54E69623B81E}"/>
              </a:ext>
            </a:extLst>
          </p:cNvPr>
          <p:cNvCxnSpPr>
            <a:cxnSpLocks/>
          </p:cNvCxnSpPr>
          <p:nvPr/>
        </p:nvCxnSpPr>
        <p:spPr>
          <a:xfrm>
            <a:off x="8275320" y="1697816"/>
            <a:ext cx="2594610" cy="0"/>
          </a:xfrm>
          <a:prstGeom prst="line">
            <a:avLst/>
          </a:prstGeom>
          <a:ln w="1905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평행 사변형 55">
            <a:extLst>
              <a:ext uri="{FF2B5EF4-FFF2-40B4-BE49-F238E27FC236}">
                <a16:creationId xmlns:a16="http://schemas.microsoft.com/office/drawing/2014/main" id="{DA808E9B-84DC-4CC8-B777-0B24AE0A846C}"/>
              </a:ext>
            </a:extLst>
          </p:cNvPr>
          <p:cNvSpPr/>
          <p:nvPr/>
        </p:nvSpPr>
        <p:spPr>
          <a:xfrm>
            <a:off x="519037" y="1538422"/>
            <a:ext cx="691695" cy="318789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3565271"/>
              </a:xfrm>
              <a:prstGeom prst="rect">
                <a:avLst/>
              </a:prstGeom>
              <a:noFill/>
              <a:ln>
                <a:solidFill>
                  <a:srgbClr val="0A194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Goal</a:t>
                </a:r>
              </a:p>
              <a:p>
                <a:endParaRPr lang="en-US" altLang="ko-KR" sz="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현실에서의 문제를 데이터를 활용하여 해결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or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차선책 제시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인당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GDP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와 삶의 만족도 간의 관계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	</a:t>
                </a:r>
                <a:endParaRPr lang="en-US" altLang="ko-KR" sz="8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endParaRPr lang="en-US" altLang="ko-KR" sz="8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대선 주자의 소득과 지지율의 관계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ex)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선형회귀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DT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고객의 사진을 보고 고객의 나이 예측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9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기계에게 목적을 부여하기 위한 작업</a:t>
                </a:r>
                <a:r>
                  <a:rPr lang="en-US" altLang="ko-KR" sz="19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</a:p>
              <a:p>
                <a:endParaRPr lang="en-US" altLang="ko-KR" sz="19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비용함수 정의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𝑒𝑥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) 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𝑐𝑜𝑠𝑡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𝑊</m:t>
                        </m:r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,</m:t>
                        </m:r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 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den>
                    </m:f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  <m:t>𝑥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  <m:t>,</m:t>
                            </m:r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  <m:t>𝑦</m:t>
                            </m:r>
                          </m:e>
                        </m:d>
                        <m:r>
                          <a:rPr lang="ko-KR" alt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에스코어 드림 5 Medium" panose="020B0503030302020204" pitchFamily="34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에스코어 드림 5 Medium" panose="020B0503030302020204" pitchFamily="34" charset="-127"/>
                                  </a:rPr>
                                  <m:t>𝑦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에스코어 드림 5 Medium" panose="020B0503030302020204" pitchFamily="34" charset="-127"/>
                                  </a:rPr>
                                  <m:t> 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에스코어 드림 5 Medium" panose="020B0503030302020204" pitchFamily="34" charset="-127"/>
                                  </a:rPr>
                                  <m:t>𝑝𝑟𝑒𝑑𝑖𝑐𝑡𝑖𝑜𝑛</m:t>
                                </m:r>
                                <m:d>
                                  <m:dPr>
                                    <m:ctrlP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에스코어 드림 5 Medium" panose="020B0503030302020204" pitchFamily="34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에스코어 드림 5 Medium" panose="020B0503030302020204" pitchFamily="34" charset="-127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sz="1600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3565271"/>
              </a:xfrm>
              <a:prstGeom prst="rect">
                <a:avLst/>
              </a:prstGeom>
              <a:blipFill>
                <a:blip r:embed="rId2"/>
                <a:stretch>
                  <a:fillRect l="-943" t="-681" b="-13629"/>
                </a:stretch>
              </a:blipFill>
              <a:ln>
                <a:solidFill>
                  <a:srgbClr val="0A194B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6A8F0251-4339-4B9A-BE36-EAB09F97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401" y="1359541"/>
            <a:ext cx="5184527" cy="446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86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5097421"/>
              </a:xfrm>
              <a:prstGeom prst="rect">
                <a:avLst/>
              </a:prstGeom>
              <a:noFill/>
              <a:ln>
                <a:solidFill>
                  <a:srgbClr val="0A194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기계에게 내 의도를 전해주자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endParaRPr lang="en-US" altLang="ko-KR" sz="8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컴퓨터에게 의도를 전달하기 위해 알맞은 목적을 부여해야 한다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비용함수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(Cost Function)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정의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설계자의 의도에 맞게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정의 가능</a:t>
                </a:r>
                <a:endParaRPr lang="en-US" altLang="ko-KR" sz="1600" dirty="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1657350" lvl="3" indent="-285750"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회귀 분석에서 대표적인 비용함수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MSE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에스코어 드림 5 Medium" panose="020B0503030302020204" pitchFamily="34" charset="-127"/>
                        </a:rPr>
                        <m:t>𝑒𝑥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에스코어 드림 5 Medium" panose="020B0503030302020204" pitchFamily="34" charset="-127"/>
                        </a:rPr>
                        <m:t>) </m:t>
                      </m:r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에스코어 드림 5 Medium" panose="020B0503030302020204" pitchFamily="34" charset="-127"/>
                        </a:rPr>
                        <m:t>𝑐𝑜𝑠𝑡</m:t>
                      </m:r>
                      <m:d>
                        <m:d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𝑊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,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𝑏</m:t>
                          </m:r>
                        </m:e>
                      </m:d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에스코어 드림 5 Medium" panose="020B0503030302020204" pitchFamily="34" charset="-127"/>
                        </a:rPr>
                        <m:t>= </m:t>
                      </m:r>
                      <m:f>
                        <m:fPr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𝑁</m:t>
                          </m:r>
                        </m:den>
                      </m:f>
                      <m:r>
                        <a:rPr lang="en-US" altLang="ko-K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에스코어 드림 5 Medium" panose="020B0503030302020204" pitchFamily="34" charset="-127"/>
                        </a:rPr>
                        <m:t>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  <m:t>𝑥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  <m:t>,</m:t>
                              </m:r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  <m:t>𝑦</m:t>
                              </m:r>
                            </m:e>
                          </m:d>
                          <m:r>
                            <a:rPr lang="ko-KR" alt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𝜖</m:t>
                          </m:r>
                          <m:r>
                            <a:rPr lang="en-US" altLang="ko-K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에스코어 드림 5 Medium" panose="020B0503030302020204" pitchFamily="34" charset="-127"/>
                            </a:rPr>
                            <m:t>𝐷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에스코어 드림 5 Medium" panose="020B0503030302020204" pitchFamily="34" charset="-127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에스코어 드림 5 Medium" panose="020B0503030302020204" pitchFamily="34" charset="-127"/>
                                    </a:rPr>
                                    <m:t>𝑦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에스코어 드림 5 Medium" panose="020B0503030302020204" pitchFamily="34" charset="-127"/>
                                    </a:rPr>
                                    <m:t> −</m:t>
                                  </m:r>
                                  <m:r>
                                    <a:rPr lang="en-US" altLang="ko-KR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에스코어 드림 5 Medium" panose="020B0503030302020204" pitchFamily="34" charset="-127"/>
                                    </a:rPr>
                                    <m:t>𝑝𝑟𝑒𝑑𝑖𝑐𝑡𝑖𝑜𝑛</m:t>
                                  </m:r>
                                  <m:d>
                                    <m:dPr>
                                      <m:ctrlPr>
                                        <a:rPr lang="en-US" altLang="ko-KR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에스코어 드림 5 Medium" panose="020B0503030302020204" pitchFamily="34" charset="-127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에스코어 드림 5 Medium" panose="020B0503030302020204" pitchFamily="34" charset="-127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ko-KR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에스코어 드림 5 Medium" panose="020B0503030302020204" pitchFamily="34" charset="-127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ko-KR" sz="1600" b="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변수가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 선형회귀에서의 회귀 식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(p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개의 특성이 있는 회귀 식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ko-K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r>
                      <a:rPr lang="en-US" altLang="ko-K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𝑋</m:t>
                    </m:r>
                    <m:r>
                      <a:rPr lang="en-US" altLang="ko-K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𝜃</m:t>
                    </m:r>
                    <m:r>
                      <a:rPr lang="en-US" altLang="ko-K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+</m:t>
                    </m:r>
                    <m:r>
                      <a:rPr lang="en-US" altLang="ko-K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𝑏𝑖𝑎𝑠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여기서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가중치 행렬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 X 1 ,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x 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input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데이터 행렬  </a:t>
                </a:r>
                <a:r>
                  <a:rPr lang="en-US" altLang="ko-KR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nXp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bias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편향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p X 1</a:t>
                </a: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Ex 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최소값을 구하면 비용이 최소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나의 목적과 가까운 결과 생성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How?</a:t>
                </a:r>
              </a:p>
              <a:p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sz="15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쌩으로</a:t>
                </a:r>
                <a:r>
                  <a:rPr lang="ko-KR" altLang="en-US" sz="15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미분하기</a:t>
                </a:r>
                <a:endParaRPr lang="en-US" altLang="ko-KR" sz="15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sz="15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- </a:t>
                </a:r>
                <a:r>
                  <a:rPr lang="ko-KR" altLang="en-US" sz="15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경사하강법</a:t>
                </a:r>
                <a:endParaRPr lang="en-US" altLang="ko-KR" sz="15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5097421"/>
              </a:xfrm>
              <a:prstGeom prst="rect">
                <a:avLst/>
              </a:prstGeom>
              <a:blipFill>
                <a:blip r:embed="rId2"/>
                <a:stretch>
                  <a:fillRect l="-943" t="-477"/>
                </a:stretch>
              </a:blipFill>
              <a:ln>
                <a:solidFill>
                  <a:srgbClr val="0A194B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43621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01.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17B1DD-53B7-4D04-B91B-34364706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40" y="1538421"/>
            <a:ext cx="4131669" cy="381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745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5083636"/>
              </a:xfrm>
              <a:prstGeom prst="rect">
                <a:avLst/>
              </a:prstGeom>
              <a:noFill/>
              <a:ln>
                <a:solidFill>
                  <a:srgbClr val="0A194B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쌩으로 미분하기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𝑐𝑜𝑠𝑡</m:t>
                    </m:r>
                    <m:d>
                      <m:d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dPr>
                      <m:e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𝑊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,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𝑏</m:t>
                        </m:r>
                      </m:e>
                    </m:d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= </m:t>
                    </m:r>
                    <m:f>
                      <m:fPr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1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𝑁</m:t>
                        </m:r>
                      </m:den>
                    </m:f>
                    <m:r>
                      <a:rPr lang="en-US" altLang="ko-K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에스코어 드림 5 Medium" panose="020B0503030302020204" pitchFamily="34" charset="-127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</m:ctrlPr>
                      </m:naryPr>
                      <m:sub>
                        <m:d>
                          <m:d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</m:ctrlPr>
                          </m:dPr>
                          <m:e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  <m:t>𝑥</m:t>
                            </m:r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  <m:t>,</m:t>
                            </m:r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  <m:t>𝑦</m:t>
                            </m:r>
                          </m:e>
                        </m:d>
                        <m:r>
                          <a:rPr lang="ko-KR" alt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𝜖</m:t>
                        </m:r>
                        <m:r>
                          <a:rPr lang="en-US" altLang="ko-K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에스코어 드림 5 Medium" panose="020B0503030302020204" pitchFamily="34" charset="-127"/>
                          </a:rPr>
                          <m:t>𝐷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에스코어 드림 5 Medium" panose="020B0503030302020204" pitchFamily="34" charset="-127"/>
                                  </a:rPr>
                                </m:ctrlPr>
                              </m:dPr>
                              <m:e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에스코어 드림 5 Medium" panose="020B0503030302020204" pitchFamily="34" charset="-127"/>
                                  </a:rPr>
                                  <m:t>𝑦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에스코어 드림 5 Medium" panose="020B0503030302020204" pitchFamily="34" charset="-127"/>
                                  </a:rPr>
                                  <m:t> −</m:t>
                                </m:r>
                                <m:r>
                                  <a:rPr lang="en-US" altLang="ko-K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에스코어 드림 5 Medium" panose="020B0503030302020204" pitchFamily="34" charset="-127"/>
                                  </a:rPr>
                                  <m:t>𝑝𝑟𝑒𝑑𝑖𝑐𝑡𝑖𝑜𝑛</m:t>
                                </m:r>
                                <m:d>
                                  <m:dPr>
                                    <m:ctrlP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에스코어 드림 5 Medium" panose="020B0503030302020204" pitchFamily="34" charset="-127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에스코어 드림 5 Medium" panose="020B0503030302020204" pitchFamily="34" charset="-127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에스코어 드림 5 Medium" panose="020B0503030302020204" pitchFamily="34" charset="-127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</a:p>
              <a:p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14:m>
                  <m:oMath xmlns:m="http://schemas.openxmlformats.org/officeDocument/2006/math">
                    <m:r>
                      <a:rPr lang="ko-KR" altLang="en-US" sz="16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미</m:t>
                    </m:r>
                    <m:r>
                      <a:rPr lang="ko-KR" alt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분</m:t>
                    </m:r>
                    <m:r>
                      <a:rPr lang="en-US" altLang="ko-KR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  <m:r>
                      <a:rPr lang="ko-KR" alt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결</m:t>
                    </m:r>
                    <m:r>
                      <a:rPr lang="ko-KR" alt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과</m:t>
                    </m:r>
                    <m:r>
                      <a:rPr lang="ko-KR" alt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값</m:t>
                    </m:r>
                    <m:r>
                      <a:rPr lang="en-US" altLang="ko-KR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: </m:t>
                    </m:r>
                    <m:acc>
                      <m:accPr>
                        <m:chr m:val="̂"/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𝜃</m:t>
                        </m:r>
                      </m:e>
                    </m:acc>
                    <m:r>
                      <a:rPr lang="en-US" altLang="ko-K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ko-K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en-US" altLang="ko-KR" sz="20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나눔스퀘어_ac Bold" panose="020B0600000101010101" pitchFamily="50" charset="-127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𝑋</m:t>
                        </m:r>
                      </m:e>
                      <m:sup>
                        <m:r>
                          <a:rPr lang="en-US" altLang="ko-K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𝑇</m:t>
                        </m:r>
                      </m:sup>
                    </m:sSup>
                    <m:r>
                      <a:rPr lang="en-US" altLang="ko-KR" sz="2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𝑌</m:t>
                    </m:r>
                    <m:r>
                      <a:rPr lang="en-US" altLang="ko-KR" sz="20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선형회귀의 정규방정식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)</a:t>
                </a:r>
              </a:p>
              <a:p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위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식은 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Convex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하기 때문에 전역 최솟값을 갖는다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즉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식의 최솟값은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1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BUT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행렬 곱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600" dirty="0" err="1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역행렬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계산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X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 많다면 </a:t>
                </a:r>
                <a:r>
                  <a:rPr lang="ko-KR" altLang="en-US" sz="1600" dirty="0" err="1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매우매우매우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어렵다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그렇다면 어떻게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한번에 점프하지 말고 차근차근 내려가자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다치니까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..</a:t>
                </a:r>
              </a:p>
              <a:p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경사 </a:t>
                </a:r>
                <a:r>
                  <a:rPr lang="ko-KR" altLang="en-US" sz="20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하강법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(Gradient Descent)</a:t>
                </a:r>
              </a:p>
              <a:p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한번에 미분하지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말고 한 지점에서 기울기를 구한 후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기울기가 감소하는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방향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으로 차근차근 내려가자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..</a:t>
                </a:r>
              </a:p>
              <a:p>
                <a:pPr marL="285750" indent="-285750">
                  <a:buFontTx/>
                  <a:buChar char="-"/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컴퓨터가 잘 하는 것은 단순 반복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5083636"/>
              </a:xfrm>
              <a:prstGeom prst="rect">
                <a:avLst/>
              </a:prstGeom>
              <a:blipFill>
                <a:blip r:embed="rId3"/>
                <a:stretch>
                  <a:fillRect l="-943" t="-478"/>
                </a:stretch>
              </a:blipFill>
              <a:ln>
                <a:solidFill>
                  <a:srgbClr val="0A194B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경사하강법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95DDAC24-9C56-45CF-A12D-314DB424E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1559871"/>
            <a:ext cx="4800600" cy="49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61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91981" y="1538422"/>
                <a:ext cx="6450904" cy="41687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경사하강법의 물음들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데이터 분석에서 마주치는 함수들은 보통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미분계수를 구하기가 어렵다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해석적인 근을 찾는 것의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계산 복잡도가 더 커진다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Iterative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 방법으로 찾는 것이 더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효율적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  <a:endParaRPr lang="en-US" altLang="ko-KR" sz="20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경사 하강법을 진행할 때 우리는 무엇을 찾는 것인가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X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는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input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데이터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y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output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값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선형회귀에서 기울기이다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우리가 찾는 것은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𝜃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 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𝛽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, 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𝑤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Ex)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𝜕𝜃</m:t>
                        </m:r>
                      </m:den>
                    </m:f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𝑀𝑆𝐸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𝜃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=</m:t>
                    </m:r>
                    <m:f>
                      <m:f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2</m:t>
                        </m:r>
                      </m:num>
                      <m:den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𝑚</m:t>
                        </m:r>
                      </m:den>
                    </m:f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∑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𝑚</m:t>
                        </m:r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(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𝜃</m:t>
                        </m:r>
                      </m:e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−</m:t>
                    </m:r>
                    <m:sSup>
                      <m:s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</m:ctrlPr>
                          </m:dPr>
                          <m:e>
                            <m:r>
                              <a:rPr lang="en-US" altLang="ko-KR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나눔스퀘어_ac Bold" panose="020B0600000101010101" pitchFamily="50" charset="-127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)  </m:t>
                    </m:r>
                    <m:sSubSup>
                      <m:sSubSupPr>
                        <m:ctrlP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</m:ctrlPr>
                      </m:sSubSupPr>
                      <m:e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𝑗</m:t>
                        </m:r>
                      </m:sub>
                      <m:sup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(</m:t>
                        </m:r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𝑖</m:t>
                        </m:r>
                        <m:r>
                          <a:rPr lang="en-US" altLang="ko-K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나눔스퀘어_ac Bold" panose="020B0600000101010101" pitchFamily="50" charset="-127"/>
                          </a:rPr>
                          <m:t>)</m:t>
                        </m:r>
                      </m:sup>
                    </m:sSubSup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 </m:t>
                    </m:r>
                  </m:oMath>
                </a14:m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비용함수 공간에서 움직이는 변수 값은 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input data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인 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x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가 아니다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x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는 고정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,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변하는 것은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𝜃</m:t>
                    </m:r>
                  </m:oMath>
                </a14:m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981" y="1538422"/>
                <a:ext cx="6450904" cy="4168770"/>
              </a:xfrm>
              <a:prstGeom prst="rect">
                <a:avLst/>
              </a:prstGeom>
              <a:blipFill>
                <a:blip r:embed="rId3"/>
                <a:stretch>
                  <a:fillRect l="-1040" t="-731" b="-8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경사하강법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99AB1A-0255-49EF-A9D3-29298B777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747" y="1538421"/>
            <a:ext cx="4900864" cy="489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9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/>
              <p:nvPr/>
            </p:nvSpPr>
            <p:spPr>
              <a:xfrm>
                <a:off x="460690" y="1514059"/>
                <a:ext cx="6450904" cy="4950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Learning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rate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경사하강법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: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한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걸음씩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움직이면서 비용함수가 작아지는 곳으로 이동하기</a:t>
                </a: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그렇다면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걸음마다 보폭은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어떻게 설정 할 것인가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얼마나 </a:t>
                </a:r>
                <a:r>
                  <a:rPr lang="ko-KR" altLang="en-US" sz="1600" dirty="0" err="1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걸을지에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대한 문제가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Learning rate !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600" dirty="0">
                  <a:solidFill>
                    <a:schemeClr val="bg1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값마다 업데이트를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𝛼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만큼 해 줘 얻은 기울기에서 얼마만큼 이동할지 정해준다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이러한 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learning rate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설정은 설계자의 몫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옆 그림에서 저 함수는 어느 공간에서 그려진 것일까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?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Cost Function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으로 정의한 함수 값의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파라미터 공간</a:t>
                </a:r>
                <a:r>
                  <a:rPr lang="en-US" altLang="ko-KR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MSE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에서의 </a:t>
                </a: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나눔스퀘어_ac Bold" panose="020B0600000101010101" pitchFamily="50" charset="-127"/>
                      </a:rPr>
                      <m:t>𝜃</m:t>
                    </m:r>
                  </m:oMath>
                </a14:m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로 표현된 공간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!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(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그림에서 변수는 총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2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개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, z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축 값은 </a:t>
                </a:r>
                <a:r>
                  <a:rPr lang="en-US" altLang="ko-KR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Cost Function)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dirty="0">
                    <a:solidFill>
                      <a:schemeClr val="bg1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데이터의 분포가 달라지면 </a:t>
                </a:r>
                <a:r>
                  <a:rPr lang="ko-KR" altLang="en-US" sz="1600" dirty="0">
                    <a:solidFill>
                      <a:srgbClr val="FFFF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함수 형태는 달라지지만  공간 차원은 불변</a:t>
                </a:r>
                <a:endParaRPr lang="en-US" altLang="ko-KR" sz="1600" dirty="0">
                  <a:solidFill>
                    <a:srgbClr val="FFFF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58891964-8AE2-4EF1-8ABA-4467E16BAF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690" y="1514059"/>
                <a:ext cx="6450904" cy="4950458"/>
              </a:xfrm>
              <a:prstGeom prst="rect">
                <a:avLst/>
              </a:prstGeom>
              <a:blipFill>
                <a:blip r:embed="rId3"/>
                <a:stretch>
                  <a:fillRect l="-1040" b="-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02.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경사하강법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1EF5AE-9D3A-4030-9A60-2A4D4BBC6EEB}"/>
                  </a:ext>
                </a:extLst>
              </p:cNvPr>
              <p:cNvSpPr txBox="1"/>
              <p:nvPr/>
            </p:nvSpPr>
            <p:spPr>
              <a:xfrm>
                <a:off x="1216746" y="3111605"/>
                <a:ext cx="3168350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ko-KR" alt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A1EF5AE-9D3A-4030-9A60-2A4D4BBC6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746" y="3111605"/>
                <a:ext cx="3168350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2CCC6FE-59A0-4ECD-843D-0596B7D19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112" y="1538422"/>
            <a:ext cx="484334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002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58891964-8AE2-4EF1-8ABA-4467E16BAFC7}"/>
              </a:ext>
            </a:extLst>
          </p:cNvPr>
          <p:cNvSpPr txBox="1"/>
          <p:nvPr/>
        </p:nvSpPr>
        <p:spPr>
          <a:xfrm>
            <a:off x="491981" y="1538422"/>
            <a:ext cx="6450904" cy="4710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고전적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머신러닝의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한계는</a:t>
            </a: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분류를 선형으로 하기에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선형이 아닌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Task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힘을 못씀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Ex)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분류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음성인식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 선형 분류를 하기 위해 단층 </a:t>
            </a: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퍼셉트론을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쌓은 후 오차 역전파법을 진행하자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2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en-US" altLang="ko-KR" sz="22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Frank Rosenblatt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제안한 초기의 인공신경망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다수의 입력 데이터를 넣어 신호가 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크기 이상이 되면 값을 출력</a:t>
            </a:r>
            <a:endParaRPr lang="en-US" altLang="ko-KR" sz="1600" dirty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가중치이고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 값이 정답과 맞도록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조정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FA9996E6-5D50-445A-8298-E829092F8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17" y="1556098"/>
            <a:ext cx="4493102" cy="2101502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59DDDCDF-7505-4DE2-B4FD-334753644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17" y="3934167"/>
            <a:ext cx="4493102" cy="2373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BE60CE-AB56-418E-91A5-DD457EA1E10F}"/>
                  </a:ext>
                </a:extLst>
              </p:cNvPr>
              <p:cNvSpPr txBox="1"/>
              <p:nvPr/>
            </p:nvSpPr>
            <p:spPr>
              <a:xfrm>
                <a:off x="-620420" y="4322606"/>
                <a:ext cx="6093994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≥0 →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9FBE60CE-AB56-418E-91A5-DD457EA1E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0420" y="4322606"/>
                <a:ext cx="6093994" cy="8485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743C082-A91A-4BAA-8D6B-81B6DBE8A353}"/>
                  </a:ext>
                </a:extLst>
              </p:cNvPr>
              <p:cNvSpPr txBox="1"/>
              <p:nvPr/>
            </p:nvSpPr>
            <p:spPr>
              <a:xfrm>
                <a:off x="698385" y="5105629"/>
                <a:ext cx="3456384" cy="853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ko-KR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 →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743C082-A91A-4BAA-8D6B-81B6DBE8A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85" y="5105629"/>
                <a:ext cx="3456384" cy="853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99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9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58891964-8AE2-4EF1-8ABA-4467E16BAFC7}"/>
              </a:ext>
            </a:extLst>
          </p:cNvPr>
          <p:cNvSpPr txBox="1"/>
          <p:nvPr/>
        </p:nvSpPr>
        <p:spPr>
          <a:xfrm>
            <a:off x="491981" y="1538422"/>
            <a:ext cx="6450904" cy="31037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단층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퍼셉트론의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한계</a:t>
            </a:r>
            <a:endParaRPr lang="en-US" altLang="ko-KR" sz="2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퍼셉트론은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bias, x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input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받아  </a:t>
            </a:r>
            <a:r>
              <a:rPr lang="ko-KR" altLang="en-US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선형 결합을 한 뒤 비선형 함수로 한번 꼰다</a:t>
            </a:r>
            <a:r>
              <a:rPr lang="en-US" altLang="ko-KR" sz="1600" dirty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!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한 번 꼬는 것 만으로는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XOR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문제를 해결 할 수 없다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Xor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같으면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다르면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선을 긋는 행위는 무엇을 이야기 할까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우리가 하는 목적은 데이터 분류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비선형 함수의 출력은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 </a:t>
            </a: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6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일종의 부등식의 영역</a:t>
            </a:r>
            <a:endParaRPr lang="en-US" altLang="ko-KR" sz="16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7F3FB3-D4AD-4D19-8651-F4449E989271}"/>
              </a:ext>
            </a:extLst>
          </p:cNvPr>
          <p:cNvSpPr txBox="1"/>
          <p:nvPr/>
        </p:nvSpPr>
        <p:spPr>
          <a:xfrm>
            <a:off x="460690" y="356201"/>
            <a:ext cx="69103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03. </a:t>
            </a:r>
            <a:r>
              <a:rPr lang="ko-KR" altLang="en-US" sz="5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퍼셉트론</a:t>
            </a:r>
            <a:r>
              <a:rPr lang="en-US" altLang="ko-KR" sz="5000" dirty="0">
                <a:solidFill>
                  <a:schemeClr val="bg1">
                    <a:alpha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0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36EE11-0B0E-44C0-BAAB-D8FB02E5CABB}"/>
              </a:ext>
            </a:extLst>
          </p:cNvPr>
          <p:cNvGrpSpPr/>
          <p:nvPr/>
        </p:nvGrpSpPr>
        <p:grpSpPr>
          <a:xfrm>
            <a:off x="5217820" y="6512367"/>
            <a:ext cx="1756357" cy="230832"/>
            <a:chOff x="5190039" y="6546234"/>
            <a:chExt cx="1756357" cy="2308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E7B1BC-ECCF-43D9-9DFF-81A4494A8C7C}"/>
                </a:ext>
              </a:extLst>
            </p:cNvPr>
            <p:cNvSpPr txBox="1"/>
            <p:nvPr/>
          </p:nvSpPr>
          <p:spPr>
            <a:xfrm>
              <a:off x="5344778" y="6546234"/>
              <a:ext cx="160161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2022 </a:t>
              </a:r>
              <a:r>
                <a:rPr lang="ko-KR" altLang="en-US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빅데이터 분석 학회 </a:t>
              </a:r>
              <a:r>
                <a:rPr lang="en-US" altLang="ko-KR" sz="900" dirty="0">
                  <a:solidFill>
                    <a:schemeClr val="bg1">
                      <a:alpha val="50000"/>
                    </a:schemeClr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D&amp;A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2CF09B1-DE29-4042-A98A-7287732147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90039" y="6572442"/>
              <a:ext cx="187450" cy="178416"/>
              <a:chOff x="3139440" y="2192020"/>
              <a:chExt cx="2646680" cy="2522220"/>
            </a:xfrm>
            <a:solidFill>
              <a:schemeClr val="bg1">
                <a:alpha val="50000"/>
              </a:schemeClr>
            </a:solidFill>
          </p:grpSpPr>
          <p:sp>
            <p:nvSpPr>
              <p:cNvPr id="15" name="원형: 비어 있음 14">
                <a:extLst>
                  <a:ext uri="{FF2B5EF4-FFF2-40B4-BE49-F238E27FC236}">
                    <a16:creationId xmlns:a16="http://schemas.microsoft.com/office/drawing/2014/main" id="{4E39F7E4-999B-4F07-8FCA-9F5959617869}"/>
                  </a:ext>
                </a:extLst>
              </p:cNvPr>
              <p:cNvSpPr/>
              <p:nvPr/>
            </p:nvSpPr>
            <p:spPr>
              <a:xfrm>
                <a:off x="3977640" y="303276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원형: 비어 있음 17">
                <a:extLst>
                  <a:ext uri="{FF2B5EF4-FFF2-40B4-BE49-F238E27FC236}">
                    <a16:creationId xmlns:a16="http://schemas.microsoft.com/office/drawing/2014/main" id="{63736829-3C00-45AB-9AFC-68C50100137C}"/>
                  </a:ext>
                </a:extLst>
              </p:cNvPr>
              <p:cNvSpPr/>
              <p:nvPr/>
            </p:nvSpPr>
            <p:spPr>
              <a:xfrm>
                <a:off x="4363720" y="368300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원형: 비어 있음 18">
                <a:extLst>
                  <a:ext uri="{FF2B5EF4-FFF2-40B4-BE49-F238E27FC236}">
                    <a16:creationId xmlns:a16="http://schemas.microsoft.com/office/drawing/2014/main" id="{C2EA26F9-B0A5-4EBD-AFA1-2D65DAB43FD2}"/>
                  </a:ext>
                </a:extLst>
              </p:cNvPr>
              <p:cNvSpPr/>
              <p:nvPr/>
            </p:nvSpPr>
            <p:spPr>
              <a:xfrm>
                <a:off x="5440680" y="3256280"/>
                <a:ext cx="345440" cy="3454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원형: 비어 있음 20">
                <a:extLst>
                  <a:ext uri="{FF2B5EF4-FFF2-40B4-BE49-F238E27FC236}">
                    <a16:creationId xmlns:a16="http://schemas.microsoft.com/office/drawing/2014/main" id="{016CF017-A25C-4E84-92C3-52B4B7BAEC12}"/>
                  </a:ext>
                </a:extLst>
              </p:cNvPr>
              <p:cNvSpPr/>
              <p:nvPr/>
            </p:nvSpPr>
            <p:spPr>
              <a:xfrm>
                <a:off x="4729480" y="21920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원형: 비어 있음 21">
                <a:extLst>
                  <a:ext uri="{FF2B5EF4-FFF2-40B4-BE49-F238E27FC236}">
                    <a16:creationId xmlns:a16="http://schemas.microsoft.com/office/drawing/2014/main" id="{9021FE06-35D4-4853-A2E4-5A6E038B4F09}"/>
                  </a:ext>
                </a:extLst>
              </p:cNvPr>
              <p:cNvSpPr/>
              <p:nvPr/>
            </p:nvSpPr>
            <p:spPr>
              <a:xfrm>
                <a:off x="3421380" y="247142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원형: 비어 있음 22">
                <a:extLst>
                  <a:ext uri="{FF2B5EF4-FFF2-40B4-BE49-F238E27FC236}">
                    <a16:creationId xmlns:a16="http://schemas.microsoft.com/office/drawing/2014/main" id="{BFD22BA5-7D8F-45CB-8E3D-DF6EAB38D6E4}"/>
                  </a:ext>
                </a:extLst>
              </p:cNvPr>
              <p:cNvSpPr/>
              <p:nvPr/>
            </p:nvSpPr>
            <p:spPr>
              <a:xfrm>
                <a:off x="3251200" y="3930650"/>
                <a:ext cx="269240" cy="26924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원형: 비어 있음 23">
                <a:extLst>
                  <a:ext uri="{FF2B5EF4-FFF2-40B4-BE49-F238E27FC236}">
                    <a16:creationId xmlns:a16="http://schemas.microsoft.com/office/drawing/2014/main" id="{1E1E30A5-8256-4F75-A465-35CE382AA776}"/>
                  </a:ext>
                </a:extLst>
              </p:cNvPr>
              <p:cNvSpPr/>
              <p:nvPr/>
            </p:nvSpPr>
            <p:spPr>
              <a:xfrm>
                <a:off x="5217160" y="4080510"/>
                <a:ext cx="232410" cy="23241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원형: 비어 있음 24">
                <a:extLst>
                  <a:ext uri="{FF2B5EF4-FFF2-40B4-BE49-F238E27FC236}">
                    <a16:creationId xmlns:a16="http://schemas.microsoft.com/office/drawing/2014/main" id="{2C8D7F9E-E7AE-43BC-9A49-746772659643}"/>
                  </a:ext>
                </a:extLst>
              </p:cNvPr>
              <p:cNvSpPr/>
              <p:nvPr/>
            </p:nvSpPr>
            <p:spPr>
              <a:xfrm>
                <a:off x="4927600" y="304800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원형: 비어 있음 25">
                <a:extLst>
                  <a:ext uri="{FF2B5EF4-FFF2-40B4-BE49-F238E27FC236}">
                    <a16:creationId xmlns:a16="http://schemas.microsoft.com/office/drawing/2014/main" id="{D744F07E-7C34-4DF0-A910-3253DC05A02A}"/>
                  </a:ext>
                </a:extLst>
              </p:cNvPr>
              <p:cNvSpPr/>
              <p:nvPr/>
            </p:nvSpPr>
            <p:spPr>
              <a:xfrm>
                <a:off x="3528060" y="323088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원형: 비어 있음 26">
                <a:extLst>
                  <a:ext uri="{FF2B5EF4-FFF2-40B4-BE49-F238E27FC236}">
                    <a16:creationId xmlns:a16="http://schemas.microsoft.com/office/drawing/2014/main" id="{045EC117-A1FD-4032-A8BA-A4417C452973}"/>
                  </a:ext>
                </a:extLst>
              </p:cNvPr>
              <p:cNvSpPr/>
              <p:nvPr/>
            </p:nvSpPr>
            <p:spPr>
              <a:xfrm>
                <a:off x="3139440" y="313436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원형: 비어 있음 27">
                <a:extLst>
                  <a:ext uri="{FF2B5EF4-FFF2-40B4-BE49-F238E27FC236}">
                    <a16:creationId xmlns:a16="http://schemas.microsoft.com/office/drawing/2014/main" id="{F9BF0BD9-7415-4A43-B6E6-2CA719302904}"/>
                  </a:ext>
                </a:extLst>
              </p:cNvPr>
              <p:cNvSpPr/>
              <p:nvPr/>
            </p:nvSpPr>
            <p:spPr>
              <a:xfrm>
                <a:off x="4902200" y="3907790"/>
                <a:ext cx="172720" cy="172720"/>
              </a:xfrm>
              <a:prstGeom prst="donut">
                <a:avLst>
                  <a:gd name="adj" fmla="val 199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원형: 비어 있음 28">
                <a:extLst>
                  <a:ext uri="{FF2B5EF4-FFF2-40B4-BE49-F238E27FC236}">
                    <a16:creationId xmlns:a16="http://schemas.microsoft.com/office/drawing/2014/main" id="{25B35B12-EDE4-494E-AED8-A30DA0301663}"/>
                  </a:ext>
                </a:extLst>
              </p:cNvPr>
              <p:cNvSpPr/>
              <p:nvPr/>
            </p:nvSpPr>
            <p:spPr>
              <a:xfrm>
                <a:off x="4516120" y="4495800"/>
                <a:ext cx="218440" cy="218440"/>
              </a:xfrm>
              <a:prstGeom prst="donut">
                <a:avLst>
                  <a:gd name="adj" fmla="val 25528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E5CC8D3A-C476-40DD-86D6-28CDFBDE85BE}"/>
                  </a:ext>
                </a:extLst>
              </p:cNvPr>
              <p:cNvSpPr/>
              <p:nvPr/>
            </p:nvSpPr>
            <p:spPr>
              <a:xfrm rot="20850940">
                <a:off x="3635779" y="2424663"/>
                <a:ext cx="1148929" cy="550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A3D25014-E427-4C5B-AA18-094513BD437F}"/>
                  </a:ext>
                </a:extLst>
              </p:cNvPr>
              <p:cNvSpPr/>
              <p:nvPr/>
            </p:nvSpPr>
            <p:spPr>
              <a:xfrm rot="3329575">
                <a:off x="4686467" y="2815312"/>
                <a:ext cx="1099666" cy="551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6E791ECF-C3CF-4696-B19E-04C60DF4660E}"/>
                  </a:ext>
                </a:extLst>
              </p:cNvPr>
              <p:cNvSpPr/>
              <p:nvPr/>
            </p:nvSpPr>
            <p:spPr>
              <a:xfrm rot="21060585">
                <a:off x="3483235" y="3930307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A60F801-6381-44D2-8D14-80C48C2B91D2}"/>
                  </a:ext>
                </a:extLst>
              </p:cNvPr>
              <p:cNvSpPr/>
              <p:nvPr/>
            </p:nvSpPr>
            <p:spPr>
              <a:xfrm rot="20069408">
                <a:off x="4602173" y="3595560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DC2F7F76-5773-482D-8F4F-48BE53137003}"/>
                  </a:ext>
                </a:extLst>
              </p:cNvPr>
              <p:cNvSpPr/>
              <p:nvPr/>
            </p:nvSpPr>
            <p:spPr>
              <a:xfrm rot="1424627">
                <a:off x="3436807" y="4329706"/>
                <a:ext cx="1145594" cy="589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D78910B-CBC2-436C-A794-F14229F627F1}"/>
                  </a:ext>
                </a:extLst>
              </p:cNvPr>
              <p:cNvSpPr/>
              <p:nvPr/>
            </p:nvSpPr>
            <p:spPr>
              <a:xfrm rot="16905973">
                <a:off x="4031352" y="3062960"/>
                <a:ext cx="1346649" cy="5118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CA9C4365-54A6-4B57-B9E0-3B70F7827F1C}"/>
                  </a:ext>
                </a:extLst>
              </p:cNvPr>
              <p:cNvSpPr/>
              <p:nvPr/>
            </p:nvSpPr>
            <p:spPr>
              <a:xfrm rot="18737762">
                <a:off x="3308766" y="3622159"/>
                <a:ext cx="935334" cy="611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81C5529E-A757-494A-B735-138B9FE4EA52}"/>
                  </a:ext>
                </a:extLst>
              </p:cNvPr>
              <p:cNvSpPr/>
              <p:nvPr/>
            </p:nvSpPr>
            <p:spPr>
              <a:xfrm rot="18437980">
                <a:off x="4087417" y="2734041"/>
                <a:ext cx="873851" cy="5715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B0E9EE01-476D-4DED-910B-B652274A7169}"/>
                  </a:ext>
                </a:extLst>
              </p:cNvPr>
              <p:cNvSpPr/>
              <p:nvPr/>
            </p:nvSpPr>
            <p:spPr>
              <a:xfrm rot="17569850">
                <a:off x="5207839" y="3820893"/>
                <a:ext cx="568568" cy="552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1BCC22A-BBD7-4A4F-8CA8-43D45383901D}"/>
                  </a:ext>
                </a:extLst>
              </p:cNvPr>
              <p:cNvSpPr/>
              <p:nvPr/>
            </p:nvSpPr>
            <p:spPr>
              <a:xfrm rot="19729982">
                <a:off x="4654145" y="4392462"/>
                <a:ext cx="657870" cy="644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A501E119-61DA-415D-8AFA-590510D14149}"/>
                  </a:ext>
                </a:extLst>
              </p:cNvPr>
              <p:cNvSpPr/>
              <p:nvPr/>
            </p:nvSpPr>
            <p:spPr>
              <a:xfrm rot="17768337">
                <a:off x="3107743" y="2894908"/>
                <a:ext cx="520869" cy="5906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8F58F733-4B49-4CC4-8541-41FB376A35E5}"/>
                  </a:ext>
                </a:extLst>
              </p:cNvPr>
              <p:cNvSpPr/>
              <p:nvPr/>
            </p:nvSpPr>
            <p:spPr>
              <a:xfrm rot="15587013">
                <a:off x="2935663" y="3599992"/>
                <a:ext cx="709047" cy="5881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84BB535E-3391-44F7-ABFC-E8409C0A1108}"/>
                  </a:ext>
                </a:extLst>
              </p:cNvPr>
              <p:cNvSpPr/>
              <p:nvPr/>
            </p:nvSpPr>
            <p:spPr>
              <a:xfrm rot="18898641">
                <a:off x="4955401" y="372518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A999E605-6BA6-47D3-ADB1-C4606D768D62}"/>
                  </a:ext>
                </a:extLst>
              </p:cNvPr>
              <p:cNvSpPr/>
              <p:nvPr/>
            </p:nvSpPr>
            <p:spPr>
              <a:xfrm rot="18009686">
                <a:off x="4558371" y="4277263"/>
                <a:ext cx="532821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44A25821-46F4-4D16-BF44-15BD6936D82F}"/>
                  </a:ext>
                </a:extLst>
              </p:cNvPr>
              <p:cNvSpPr/>
              <p:nvPr/>
            </p:nvSpPr>
            <p:spPr>
              <a:xfrm rot="15630810">
                <a:off x="4280776" y="4245301"/>
                <a:ext cx="583022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8D242493-1726-4AF5-B416-DB5CFDC374B3}"/>
                  </a:ext>
                </a:extLst>
              </p:cNvPr>
              <p:cNvSpPr/>
              <p:nvPr/>
            </p:nvSpPr>
            <p:spPr>
              <a:xfrm rot="18210994">
                <a:off x="4487585" y="3445803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309D3842-6EBA-4D61-A7DD-7AB0005FD0FF}"/>
                  </a:ext>
                </a:extLst>
              </p:cNvPr>
              <p:cNvSpPr/>
              <p:nvPr/>
            </p:nvSpPr>
            <p:spPr>
              <a:xfrm rot="12573165">
                <a:off x="5042312" y="3254732"/>
                <a:ext cx="457406" cy="576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91992A6-FDC2-45CF-9717-EFC48B9697E3}"/>
                  </a:ext>
                </a:extLst>
              </p:cNvPr>
              <p:cNvSpPr/>
              <p:nvPr/>
            </p:nvSpPr>
            <p:spPr>
              <a:xfrm rot="15489683">
                <a:off x="4619758" y="2730382"/>
                <a:ext cx="664857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5832601D-3874-452B-99C2-6281934C2172}"/>
                  </a:ext>
                </a:extLst>
              </p:cNvPr>
              <p:cNvSpPr/>
              <p:nvPr/>
            </p:nvSpPr>
            <p:spPr>
              <a:xfrm rot="14285222">
                <a:off x="4122560" y="3526308"/>
                <a:ext cx="465234" cy="476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23CBB57C-30F5-42D4-8FDA-D936A1828FC3}"/>
                  </a:ext>
                </a:extLst>
              </p:cNvPr>
              <p:cNvSpPr/>
              <p:nvPr/>
            </p:nvSpPr>
            <p:spPr>
              <a:xfrm rot="17478785">
                <a:off x="3211659" y="3641939"/>
                <a:ext cx="60277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E59F528F-79E6-4F07-A92A-ABD31293A6BD}"/>
                  </a:ext>
                </a:extLst>
              </p:cNvPr>
              <p:cNvSpPr/>
              <p:nvPr/>
            </p:nvSpPr>
            <p:spPr>
              <a:xfrm rot="13334319">
                <a:off x="3536614" y="2869439"/>
                <a:ext cx="63588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08A841E-49AA-4899-8ACC-34400D72652B}"/>
                  </a:ext>
                </a:extLst>
              </p:cNvPr>
              <p:cNvSpPr/>
              <p:nvPr/>
            </p:nvSpPr>
            <p:spPr>
              <a:xfrm rot="16028886">
                <a:off x="3318340" y="2952758"/>
                <a:ext cx="563406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EC77C793-5521-40E9-9D32-A9AC3273B76C}"/>
                  </a:ext>
                </a:extLst>
              </p:cNvPr>
              <p:cNvSpPr/>
              <p:nvPr/>
            </p:nvSpPr>
            <p:spPr>
              <a:xfrm rot="20961323">
                <a:off x="3670503" y="3257345"/>
                <a:ext cx="343385" cy="491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C67A8AA-C3BC-428E-83C5-E57674A7E41B}"/>
                  </a:ext>
                </a:extLst>
              </p:cNvPr>
              <p:cNvSpPr/>
              <p:nvPr/>
            </p:nvSpPr>
            <p:spPr>
              <a:xfrm rot="810598">
                <a:off x="3278748" y="3245860"/>
                <a:ext cx="268593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직사각형 53">
                <a:extLst>
                  <a:ext uri="{FF2B5EF4-FFF2-40B4-BE49-F238E27FC236}">
                    <a16:creationId xmlns:a16="http://schemas.microsoft.com/office/drawing/2014/main" id="{DF669434-A6EA-495C-9546-0359145D1839}"/>
                  </a:ext>
                </a:extLst>
              </p:cNvPr>
              <p:cNvSpPr/>
              <p:nvPr/>
            </p:nvSpPr>
            <p:spPr>
              <a:xfrm rot="737717">
                <a:off x="4691935" y="3912811"/>
                <a:ext cx="243008" cy="4571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47FE1108-504D-4A72-B062-402D4F952BC6}"/>
                  </a:ext>
                </a:extLst>
              </p:cNvPr>
              <p:cNvSpPr/>
              <p:nvPr/>
            </p:nvSpPr>
            <p:spPr>
              <a:xfrm rot="1780540">
                <a:off x="5044186" y="4066573"/>
                <a:ext cx="243573" cy="48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775EA6-7D49-4CAC-9414-BC9BB8BAE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484" y="1538422"/>
            <a:ext cx="4770653" cy="240631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6" name="Picture 2">
            <a:extLst>
              <a:ext uri="{FF2B5EF4-FFF2-40B4-BE49-F238E27FC236}">
                <a16:creationId xmlns:a16="http://schemas.microsoft.com/office/drawing/2014/main" id="{2817E8BB-09CB-4D43-94C7-A2DCE1211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484" y="4133775"/>
            <a:ext cx="4770652" cy="241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96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5229</TotalTime>
  <Words>2302</Words>
  <Application>Microsoft Office PowerPoint</Application>
  <PresentationFormat>와이드스크린</PresentationFormat>
  <Paragraphs>401</Paragraphs>
  <Slides>26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Cambria Math</vt:lpstr>
      <vt:lpstr>나눔스퀘어_ac ExtraBold</vt:lpstr>
      <vt:lpstr>-apple-system</vt:lpstr>
      <vt:lpstr>Arial</vt:lpstr>
      <vt:lpstr>맑은 고딕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윤 경서</dc:creator>
  <cp:lastModifiedBy>나 요셉</cp:lastModifiedBy>
  <cp:revision>71</cp:revision>
  <dcterms:created xsi:type="dcterms:W3CDTF">2022-01-29T15:28:14Z</dcterms:created>
  <dcterms:modified xsi:type="dcterms:W3CDTF">2022-03-17T07:18:36Z</dcterms:modified>
</cp:coreProperties>
</file>